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Bebas Neue Bold" panose="020B0604020202020204" charset="-52"/>
      <p:regular r:id="rId15"/>
    </p:embeddedFont>
    <p:embeddedFont>
      <p:font typeface="Calibri" panose="020F0502020204030204" pitchFamily="34" charset="0"/>
      <p:regular r:id="rId16"/>
      <p:bold r:id="rId17"/>
      <p:italic r:id="rId18"/>
      <p:boldItalic r:id="rId19"/>
    </p:embeddedFont>
    <p:embeddedFont>
      <p:font typeface="Open Sans Bold" panose="020B0604020202020204" charset="0"/>
      <p:regular r:id="rId20"/>
    </p:embeddedFont>
    <p:embeddedFont>
      <p:font typeface="Open Sans Bold Italics" panose="020B0604020202020204" charset="0"/>
      <p:regular r:id="rId21"/>
    </p:embeddedFont>
    <p:embeddedFont>
      <p:font typeface="Open Sans Italics" panose="020B0604020202020204" charset="0"/>
      <p:regular r:id="rId22"/>
    </p:embeddedFont>
    <p:embeddedFont>
      <p:font typeface="Poppins" panose="020B0604020202020204" charset="0"/>
      <p:regular r:id="rId23"/>
      <p:bold r:id="rId24"/>
      <p:italic r:id="rId25"/>
      <p:boldItalic r:id="rId26"/>
    </p:embeddedFont>
    <p:embeddedFont>
      <p:font typeface="Poppins Bold" panose="020B0604020202020204" charset="0"/>
      <p:regular r:id="rId27"/>
    </p:embeddedFont>
    <p:embeddedFont>
      <p:font typeface="Poppins Bold Italics" panose="020B0604020202020204" charset="0"/>
      <p:regular r:id="rId28"/>
    </p:embeddedFont>
    <p:embeddedFont>
      <p:font typeface="Poppins Italics"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2" d="100"/>
          <a:sy n="72" d="100"/>
        </p:scale>
        <p:origin x="50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10.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sv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41.png"/><Relationship Id="rId7" Type="http://schemas.openxmlformats.org/officeDocument/2006/relationships/image" Target="../media/image33.pn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2668" y="3600450"/>
            <a:ext cx="16977618" cy="6891000"/>
            <a:chOff x="0" y="0"/>
            <a:chExt cx="4471471" cy="1814914"/>
          </a:xfrm>
        </p:grpSpPr>
        <p:sp>
          <p:nvSpPr>
            <p:cNvPr id="3" name="Freeform 3"/>
            <p:cNvSpPr/>
            <p:nvPr/>
          </p:nvSpPr>
          <p:spPr>
            <a:xfrm>
              <a:off x="0" y="0"/>
              <a:ext cx="4471471" cy="1814914"/>
            </a:xfrm>
            <a:custGeom>
              <a:avLst/>
              <a:gdLst/>
              <a:ahLst/>
              <a:cxnLst/>
              <a:rect l="l" t="t" r="r" b="b"/>
              <a:pathLst>
                <a:path w="4471471" h="1814914">
                  <a:moveTo>
                    <a:pt x="0" y="0"/>
                  </a:moveTo>
                  <a:lnTo>
                    <a:pt x="4471471" y="0"/>
                  </a:lnTo>
                  <a:lnTo>
                    <a:pt x="4471471" y="1814914"/>
                  </a:lnTo>
                  <a:lnTo>
                    <a:pt x="0" y="1814914"/>
                  </a:lnTo>
                  <a:close/>
                </a:path>
              </a:pathLst>
            </a:custGeom>
            <a:gradFill rotWithShape="1">
              <a:gsLst>
                <a:gs pos="0">
                  <a:srgbClr val="262F0E">
                    <a:alpha val="0"/>
                  </a:srgbClr>
                </a:gs>
                <a:gs pos="100000">
                  <a:srgbClr val="262F0E">
                    <a:alpha val="49000"/>
                  </a:srgbClr>
                </a:gs>
              </a:gsLst>
              <a:lin ang="5400000"/>
            </a:gradFill>
          </p:spPr>
        </p:sp>
        <p:sp>
          <p:nvSpPr>
            <p:cNvPr id="4" name="TextBox 4"/>
            <p:cNvSpPr txBox="1"/>
            <p:nvPr/>
          </p:nvSpPr>
          <p:spPr>
            <a:xfrm>
              <a:off x="0" y="-76200"/>
              <a:ext cx="4471471" cy="1891114"/>
            </a:xfrm>
            <a:prstGeom prst="rect">
              <a:avLst/>
            </a:prstGeom>
          </p:spPr>
          <p:txBody>
            <a:bodyPr lIns="50800" tIns="50800" rIns="50800" bIns="50800" rtlCol="0" anchor="ctr"/>
            <a:lstStyle/>
            <a:p>
              <a:pPr algn="ctr">
                <a:lnSpc>
                  <a:spcPts val="3589"/>
                </a:lnSpc>
              </a:pPr>
              <a:endParaRPr/>
            </a:p>
          </p:txBody>
        </p:sp>
      </p:grpSp>
      <p:grpSp>
        <p:nvGrpSpPr>
          <p:cNvPr id="5" name="Group 5"/>
          <p:cNvGrpSpPr/>
          <p:nvPr/>
        </p:nvGrpSpPr>
        <p:grpSpPr>
          <a:xfrm>
            <a:off x="16744950" y="-786376"/>
            <a:ext cx="1899866" cy="11859752"/>
            <a:chOff x="0" y="0"/>
            <a:chExt cx="500376" cy="3123556"/>
          </a:xfrm>
        </p:grpSpPr>
        <p:sp>
          <p:nvSpPr>
            <p:cNvPr id="6" name="Freeform 6"/>
            <p:cNvSpPr/>
            <p:nvPr/>
          </p:nvSpPr>
          <p:spPr>
            <a:xfrm>
              <a:off x="0" y="0"/>
              <a:ext cx="500376" cy="3123556"/>
            </a:xfrm>
            <a:custGeom>
              <a:avLst/>
              <a:gdLst/>
              <a:ahLst/>
              <a:cxnLst/>
              <a:rect l="l" t="t" r="r" b="b"/>
              <a:pathLst>
                <a:path w="500376" h="3123556">
                  <a:moveTo>
                    <a:pt x="0" y="0"/>
                  </a:moveTo>
                  <a:lnTo>
                    <a:pt x="500376" y="0"/>
                  </a:lnTo>
                  <a:lnTo>
                    <a:pt x="500376" y="3123556"/>
                  </a:lnTo>
                  <a:lnTo>
                    <a:pt x="0" y="3123556"/>
                  </a:lnTo>
                  <a:close/>
                </a:path>
              </a:pathLst>
            </a:custGeom>
            <a:solidFill>
              <a:srgbClr val="206F48"/>
            </a:solidFill>
          </p:spPr>
        </p:sp>
        <p:sp>
          <p:nvSpPr>
            <p:cNvPr id="7" name="TextBox 7"/>
            <p:cNvSpPr txBox="1"/>
            <p:nvPr/>
          </p:nvSpPr>
          <p:spPr>
            <a:xfrm>
              <a:off x="0" y="-76200"/>
              <a:ext cx="500376" cy="3199756"/>
            </a:xfrm>
            <a:prstGeom prst="rect">
              <a:avLst/>
            </a:prstGeom>
          </p:spPr>
          <p:txBody>
            <a:bodyPr lIns="50800" tIns="50800" rIns="50800" bIns="50800" rtlCol="0" anchor="ctr"/>
            <a:lstStyle/>
            <a:p>
              <a:pPr algn="ctr">
                <a:lnSpc>
                  <a:spcPts val="3589"/>
                </a:lnSpc>
              </a:pPr>
              <a:endParaRPr/>
            </a:p>
          </p:txBody>
        </p:sp>
      </p:grpSp>
      <p:sp>
        <p:nvSpPr>
          <p:cNvPr id="8" name="Freeform 8"/>
          <p:cNvSpPr/>
          <p:nvPr/>
        </p:nvSpPr>
        <p:spPr>
          <a:xfrm>
            <a:off x="-232668" y="-513495"/>
            <a:ext cx="16977618" cy="11313990"/>
          </a:xfrm>
          <a:custGeom>
            <a:avLst/>
            <a:gdLst/>
            <a:ahLst/>
            <a:cxnLst/>
            <a:rect l="l" t="t" r="r" b="b"/>
            <a:pathLst>
              <a:path w="16977618" h="11313990">
                <a:moveTo>
                  <a:pt x="0" y="0"/>
                </a:moveTo>
                <a:lnTo>
                  <a:pt x="16977618" y="0"/>
                </a:lnTo>
                <a:lnTo>
                  <a:pt x="16977618" y="11313990"/>
                </a:lnTo>
                <a:lnTo>
                  <a:pt x="0" y="11313990"/>
                </a:lnTo>
                <a:lnTo>
                  <a:pt x="0" y="0"/>
                </a:lnTo>
                <a:close/>
              </a:path>
            </a:pathLst>
          </a:custGeom>
          <a:blipFill>
            <a:blip r:embed="rId2"/>
            <a:stretch>
              <a:fillRect/>
            </a:stretch>
          </a:blipFill>
        </p:spPr>
      </p:sp>
      <p:sp>
        <p:nvSpPr>
          <p:cNvPr id="9" name="TextBox 9"/>
          <p:cNvSpPr txBox="1"/>
          <p:nvPr/>
        </p:nvSpPr>
        <p:spPr>
          <a:xfrm rot="5400000">
            <a:off x="15053602" y="2573176"/>
            <a:ext cx="4642199" cy="773715"/>
          </a:xfrm>
          <a:prstGeom prst="rect">
            <a:avLst/>
          </a:prstGeom>
        </p:spPr>
        <p:txBody>
          <a:bodyPr lIns="0" tIns="0" rIns="0" bIns="0" rtlCol="0" anchor="t">
            <a:spAutoFit/>
          </a:bodyPr>
          <a:lstStyle/>
          <a:p>
            <a:pPr algn="l">
              <a:lnSpc>
                <a:spcPts val="3029"/>
              </a:lnSpc>
            </a:pPr>
            <a:r>
              <a:rPr lang="en-US" sz="2163" spc="292">
                <a:solidFill>
                  <a:srgbClr val="FFDE59"/>
                </a:solidFill>
                <a:latin typeface="Poppins"/>
                <a:ea typeface="Poppins"/>
                <a:cs typeface="Poppins"/>
                <a:sym typeface="Poppins"/>
              </a:rPr>
              <a:t>www.bnbc.by </a:t>
            </a:r>
          </a:p>
          <a:p>
            <a:pPr algn="l">
              <a:lnSpc>
                <a:spcPts val="3029"/>
              </a:lnSpc>
              <a:spcBef>
                <a:spcPct val="0"/>
              </a:spcBef>
            </a:pPr>
            <a:endParaRPr lang="en-US" sz="2163" spc="292">
              <a:solidFill>
                <a:srgbClr val="FFDE59"/>
              </a:solidFill>
              <a:latin typeface="Poppins"/>
              <a:ea typeface="Poppins"/>
              <a:cs typeface="Poppins"/>
              <a:sym typeface="Poppins"/>
            </a:endParaRPr>
          </a:p>
        </p:txBody>
      </p:sp>
      <p:sp>
        <p:nvSpPr>
          <p:cNvPr id="10" name="TextBox 10"/>
          <p:cNvSpPr txBox="1"/>
          <p:nvPr/>
        </p:nvSpPr>
        <p:spPr>
          <a:xfrm>
            <a:off x="742175" y="1994401"/>
            <a:ext cx="12590688" cy="8111615"/>
          </a:xfrm>
          <a:prstGeom prst="rect">
            <a:avLst/>
          </a:prstGeom>
        </p:spPr>
        <p:txBody>
          <a:bodyPr lIns="0" tIns="0" rIns="0" bIns="0" rtlCol="0" anchor="t">
            <a:spAutoFit/>
          </a:bodyPr>
          <a:lstStyle/>
          <a:p>
            <a:pPr algn="l">
              <a:lnSpc>
                <a:spcPts val="12598"/>
              </a:lnSpc>
            </a:pPr>
            <a:r>
              <a:rPr lang="en-US" sz="12856" b="1" dirty="0">
                <a:solidFill>
                  <a:srgbClr val="FFDE59"/>
                </a:solidFill>
                <a:latin typeface="Bebas Neue Bold"/>
                <a:sym typeface="Bebas Neue Bold"/>
              </a:rPr>
              <a:t>B</a:t>
            </a:r>
            <a:r>
              <a:rPr lang="en-US" sz="12856" b="1" dirty="0">
                <a:solidFill>
                  <a:srgbClr val="FFFFFF"/>
                </a:solidFill>
                <a:latin typeface="Bebas Neue Bold"/>
                <a:ea typeface="Bebas Neue Bold"/>
                <a:cs typeface="Bebas Neue Bold"/>
                <a:sym typeface="Bebas Neue Bold"/>
              </a:rPr>
              <a:t>elarusian</a:t>
            </a:r>
          </a:p>
          <a:p>
            <a:pPr>
              <a:lnSpc>
                <a:spcPts val="12598"/>
              </a:lnSpc>
            </a:pPr>
            <a:r>
              <a:rPr lang="en-US" sz="12856" b="1" dirty="0">
                <a:solidFill>
                  <a:srgbClr val="FFDE59"/>
                </a:solidFill>
                <a:latin typeface="Bebas Neue Bold"/>
                <a:sym typeface="Bebas Neue Bold"/>
              </a:rPr>
              <a:t>n</a:t>
            </a:r>
            <a:r>
              <a:rPr lang="en-US" sz="12856" b="1" dirty="0">
                <a:solidFill>
                  <a:schemeClr val="bg1"/>
                </a:solidFill>
                <a:latin typeface="Bebas Neue Bold"/>
                <a:sym typeface="Bebas Neue Bold"/>
              </a:rPr>
              <a:t>ational</a:t>
            </a:r>
            <a:r>
              <a:rPr lang="en-US" sz="12856" b="1" dirty="0">
                <a:solidFill>
                  <a:srgbClr val="FFDE59"/>
                </a:solidFill>
                <a:latin typeface="Bebas Neue Bold"/>
                <a:sym typeface="Bebas Neue Bold"/>
              </a:rPr>
              <a:t> </a:t>
            </a:r>
          </a:p>
          <a:p>
            <a:pPr algn="l">
              <a:lnSpc>
                <a:spcPts val="12598"/>
              </a:lnSpc>
            </a:pPr>
            <a:r>
              <a:rPr lang="en-US" sz="12856" b="1" dirty="0">
                <a:solidFill>
                  <a:srgbClr val="FFDE59"/>
                </a:solidFill>
                <a:latin typeface="Bebas Neue Bold"/>
                <a:ea typeface="Bebas Neue Bold"/>
                <a:cs typeface="Bebas Neue Bold"/>
                <a:sym typeface="Bebas Neue Bold"/>
              </a:rPr>
              <a:t>B</a:t>
            </a:r>
            <a:r>
              <a:rPr lang="en-US" sz="12856" b="1" dirty="0">
                <a:solidFill>
                  <a:schemeClr val="bg1"/>
                </a:solidFill>
                <a:latin typeface="Bebas Neue Bold"/>
                <a:ea typeface="Bebas Neue Bold"/>
                <a:cs typeface="Bebas Neue Bold"/>
                <a:sym typeface="Bebas Neue Bold"/>
              </a:rPr>
              <a:t>IOTECHNOLOGY</a:t>
            </a:r>
          </a:p>
          <a:p>
            <a:pPr algn="l">
              <a:lnSpc>
                <a:spcPts val="12598"/>
              </a:lnSpc>
            </a:pPr>
            <a:r>
              <a:rPr lang="en-US" sz="12856" b="1" dirty="0">
                <a:solidFill>
                  <a:srgbClr val="FFDE59"/>
                </a:solidFill>
                <a:latin typeface="Bebas Neue Bold"/>
                <a:ea typeface="Bebas Neue Bold"/>
                <a:cs typeface="Bebas Neue Bold"/>
                <a:sym typeface="Bebas Neue Bold"/>
              </a:rPr>
              <a:t>C</a:t>
            </a:r>
            <a:r>
              <a:rPr lang="en-US" sz="12856" b="1" dirty="0">
                <a:solidFill>
                  <a:schemeClr val="bg1"/>
                </a:solidFill>
                <a:latin typeface="Bebas Neue Bold"/>
                <a:ea typeface="Bebas Neue Bold"/>
                <a:cs typeface="Bebas Neue Bold"/>
                <a:sym typeface="Bebas Neue Bold"/>
              </a:rPr>
              <a:t>ORPORATION</a:t>
            </a:r>
          </a:p>
          <a:p>
            <a:pPr algn="l">
              <a:lnSpc>
                <a:spcPts val="12598"/>
              </a:lnSpc>
            </a:pPr>
            <a:endParaRPr lang="en-US" sz="12856" b="1" dirty="0">
              <a:solidFill>
                <a:srgbClr val="FFFFFF"/>
              </a:solidFill>
              <a:latin typeface="Bebas Neue Bold"/>
              <a:ea typeface="Bebas Neue Bold"/>
              <a:cs typeface="Bebas Neue Bold"/>
              <a:sym typeface="Bebas Neue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78185"/>
            <a:ext cx="18792748" cy="12234649"/>
          </a:xfrm>
          <a:custGeom>
            <a:avLst/>
            <a:gdLst/>
            <a:ahLst/>
            <a:cxnLst/>
            <a:rect l="l" t="t" r="r" b="b"/>
            <a:pathLst>
              <a:path w="18792748" h="12234649">
                <a:moveTo>
                  <a:pt x="0" y="0"/>
                </a:moveTo>
                <a:lnTo>
                  <a:pt x="18792748" y="0"/>
                </a:lnTo>
                <a:lnTo>
                  <a:pt x="18792748" y="12234649"/>
                </a:lnTo>
                <a:lnTo>
                  <a:pt x="0" y="12234649"/>
                </a:lnTo>
                <a:lnTo>
                  <a:pt x="0" y="0"/>
                </a:lnTo>
                <a:close/>
              </a:path>
            </a:pathLst>
          </a:custGeom>
          <a:blipFill>
            <a:blip r:embed="rId2"/>
            <a:stretch>
              <a:fillRect t="-1200" b="-1200"/>
            </a:stretch>
          </a:blipFill>
        </p:spPr>
      </p:sp>
      <p:grpSp>
        <p:nvGrpSpPr>
          <p:cNvPr id="3" name="Group 3"/>
          <p:cNvGrpSpPr/>
          <p:nvPr/>
        </p:nvGrpSpPr>
        <p:grpSpPr>
          <a:xfrm>
            <a:off x="-685800" y="-504180"/>
            <a:ext cx="19654405" cy="1379024"/>
            <a:chOff x="0" y="0"/>
            <a:chExt cx="7650087" cy="553145"/>
          </a:xfrm>
        </p:grpSpPr>
        <p:sp>
          <p:nvSpPr>
            <p:cNvPr id="4" name="Freeform 4"/>
            <p:cNvSpPr/>
            <p:nvPr/>
          </p:nvSpPr>
          <p:spPr>
            <a:xfrm>
              <a:off x="36860" y="-1270"/>
              <a:ext cx="7631007" cy="564575"/>
            </a:xfrm>
            <a:custGeom>
              <a:avLst/>
              <a:gdLst/>
              <a:ahLst/>
              <a:cxnLst/>
              <a:rect l="l" t="t" r="r" b="b"/>
              <a:pathLst>
                <a:path w="7631007" h="564575">
                  <a:moveTo>
                    <a:pt x="7603174" y="211245"/>
                  </a:moveTo>
                  <a:cubicBezTo>
                    <a:pt x="7599823" y="165177"/>
                    <a:pt x="7573016" y="109429"/>
                    <a:pt x="7573016" y="59355"/>
                  </a:cubicBezTo>
                  <a:cubicBezTo>
                    <a:pt x="7573016" y="45668"/>
                    <a:pt x="7569665" y="18295"/>
                    <a:pt x="7552911" y="4608"/>
                  </a:cubicBezTo>
                  <a:cubicBezTo>
                    <a:pt x="7150804" y="4608"/>
                    <a:pt x="6718539" y="1270"/>
                    <a:pt x="6313080" y="1270"/>
                  </a:cubicBezTo>
                  <a:cubicBezTo>
                    <a:pt x="4205369" y="1938"/>
                    <a:pt x="2117764" y="0"/>
                    <a:pt x="13403" y="1270"/>
                  </a:cubicBezTo>
                  <a:cubicBezTo>
                    <a:pt x="13403" y="46002"/>
                    <a:pt x="0" y="95742"/>
                    <a:pt x="3351" y="140474"/>
                  </a:cubicBezTo>
                  <a:cubicBezTo>
                    <a:pt x="10052" y="223930"/>
                    <a:pt x="20105" y="307720"/>
                    <a:pt x="20105" y="391175"/>
                  </a:cubicBezTo>
                  <a:cubicBezTo>
                    <a:pt x="20105" y="431568"/>
                    <a:pt x="16754" y="471627"/>
                    <a:pt x="36860" y="512019"/>
                  </a:cubicBezTo>
                  <a:cubicBezTo>
                    <a:pt x="43561" y="525039"/>
                    <a:pt x="50263" y="537724"/>
                    <a:pt x="63667" y="550743"/>
                  </a:cubicBezTo>
                  <a:cubicBezTo>
                    <a:pt x="505985" y="551411"/>
                    <a:pt x="944951" y="552412"/>
                    <a:pt x="1387269" y="553747"/>
                  </a:cubicBezTo>
                  <a:cubicBezTo>
                    <a:pt x="2563432" y="564575"/>
                    <a:pt x="3706086" y="551744"/>
                    <a:pt x="4919110" y="554081"/>
                  </a:cubicBezTo>
                  <a:cubicBezTo>
                    <a:pt x="5833903" y="559495"/>
                    <a:pt x="6731942" y="550743"/>
                    <a:pt x="7625927" y="550743"/>
                  </a:cubicBezTo>
                  <a:cubicBezTo>
                    <a:pt x="7625927" y="546403"/>
                    <a:pt x="7627197" y="521033"/>
                    <a:pt x="7628467" y="516693"/>
                  </a:cubicBezTo>
                  <a:cubicBezTo>
                    <a:pt x="7631007" y="490655"/>
                    <a:pt x="7617036" y="441917"/>
                    <a:pt x="7618307" y="415878"/>
                  </a:cubicBezTo>
                  <a:cubicBezTo>
                    <a:pt x="7624657" y="308721"/>
                    <a:pt x="7609876" y="303714"/>
                    <a:pt x="7603174" y="211245"/>
                  </a:cubicBezTo>
                  <a:close/>
                </a:path>
              </a:pathLst>
            </a:custGeom>
            <a:solidFill>
              <a:srgbClr val="206F48"/>
            </a:solidFill>
            <a:ln w="12700">
              <a:solidFill>
                <a:srgbClr val="000000"/>
              </a:solidFill>
            </a:ln>
          </p:spPr>
        </p:sp>
      </p:grpSp>
      <p:grpSp>
        <p:nvGrpSpPr>
          <p:cNvPr id="5" name="Group 5"/>
          <p:cNvGrpSpPr/>
          <p:nvPr/>
        </p:nvGrpSpPr>
        <p:grpSpPr>
          <a:xfrm>
            <a:off x="9146013" y="5932887"/>
            <a:ext cx="594757" cy="618252"/>
            <a:chOff x="0" y="0"/>
            <a:chExt cx="765361" cy="795595"/>
          </a:xfrm>
        </p:grpSpPr>
        <p:sp>
          <p:nvSpPr>
            <p:cNvPr id="6" name="Freeform 6"/>
            <p:cNvSpPr/>
            <p:nvPr/>
          </p:nvSpPr>
          <p:spPr>
            <a:xfrm>
              <a:off x="0" y="0"/>
              <a:ext cx="765361" cy="795595"/>
            </a:xfrm>
            <a:custGeom>
              <a:avLst/>
              <a:gdLst/>
              <a:ahLst/>
              <a:cxnLst/>
              <a:rect l="l" t="t" r="r" b="b"/>
              <a:pathLst>
                <a:path w="765361" h="795595">
                  <a:moveTo>
                    <a:pt x="382680" y="795595"/>
                  </a:moveTo>
                  <a:lnTo>
                    <a:pt x="0" y="389195"/>
                  </a:lnTo>
                  <a:lnTo>
                    <a:pt x="203200" y="389195"/>
                  </a:lnTo>
                  <a:lnTo>
                    <a:pt x="203200" y="0"/>
                  </a:lnTo>
                  <a:lnTo>
                    <a:pt x="562161" y="0"/>
                  </a:lnTo>
                  <a:lnTo>
                    <a:pt x="562161" y="389195"/>
                  </a:lnTo>
                  <a:lnTo>
                    <a:pt x="765361" y="389195"/>
                  </a:lnTo>
                  <a:lnTo>
                    <a:pt x="382680" y="795595"/>
                  </a:lnTo>
                  <a:close/>
                </a:path>
              </a:pathLst>
            </a:custGeom>
            <a:solidFill>
              <a:srgbClr val="FFDE59"/>
            </a:solidFill>
          </p:spPr>
        </p:sp>
        <p:sp>
          <p:nvSpPr>
            <p:cNvPr id="7" name="TextBox 7"/>
            <p:cNvSpPr txBox="1"/>
            <p:nvPr/>
          </p:nvSpPr>
          <p:spPr>
            <a:xfrm>
              <a:off x="203200" y="-76200"/>
              <a:ext cx="358961" cy="770195"/>
            </a:xfrm>
            <a:prstGeom prst="rect">
              <a:avLst/>
            </a:prstGeom>
          </p:spPr>
          <p:txBody>
            <a:bodyPr lIns="50800" tIns="50800" rIns="50800" bIns="50800" rtlCol="0" anchor="ctr"/>
            <a:lstStyle/>
            <a:p>
              <a:pPr algn="ctr">
                <a:lnSpc>
                  <a:spcPts val="3589"/>
                </a:lnSpc>
              </a:pPr>
              <a:endParaRPr/>
            </a:p>
          </p:txBody>
        </p:sp>
      </p:grpSp>
      <p:grpSp>
        <p:nvGrpSpPr>
          <p:cNvPr id="8" name="Group 8"/>
          <p:cNvGrpSpPr/>
          <p:nvPr/>
        </p:nvGrpSpPr>
        <p:grpSpPr>
          <a:xfrm>
            <a:off x="475057" y="1632506"/>
            <a:ext cx="17518264" cy="2373626"/>
            <a:chOff x="0" y="0"/>
            <a:chExt cx="4613864" cy="625153"/>
          </a:xfrm>
        </p:grpSpPr>
        <p:sp>
          <p:nvSpPr>
            <p:cNvPr id="9" name="Freeform 9"/>
            <p:cNvSpPr/>
            <p:nvPr/>
          </p:nvSpPr>
          <p:spPr>
            <a:xfrm>
              <a:off x="0" y="0"/>
              <a:ext cx="4613864" cy="625153"/>
            </a:xfrm>
            <a:custGeom>
              <a:avLst/>
              <a:gdLst/>
              <a:ahLst/>
              <a:cxnLst/>
              <a:rect l="l" t="t" r="r" b="b"/>
              <a:pathLst>
                <a:path w="4613864" h="625153">
                  <a:moveTo>
                    <a:pt x="20329" y="0"/>
                  </a:moveTo>
                  <a:lnTo>
                    <a:pt x="4593535" y="0"/>
                  </a:lnTo>
                  <a:cubicBezTo>
                    <a:pt x="4598926" y="0"/>
                    <a:pt x="4604097" y="2142"/>
                    <a:pt x="4607909" y="5954"/>
                  </a:cubicBezTo>
                  <a:cubicBezTo>
                    <a:pt x="4611722" y="9767"/>
                    <a:pt x="4613864" y="14937"/>
                    <a:pt x="4613864" y="20329"/>
                  </a:cubicBezTo>
                  <a:lnTo>
                    <a:pt x="4613864" y="604824"/>
                  </a:lnTo>
                  <a:cubicBezTo>
                    <a:pt x="4613864" y="610215"/>
                    <a:pt x="4611722" y="615386"/>
                    <a:pt x="4607909" y="619198"/>
                  </a:cubicBezTo>
                  <a:cubicBezTo>
                    <a:pt x="4604097" y="623011"/>
                    <a:pt x="4598926" y="625153"/>
                    <a:pt x="4593535" y="625153"/>
                  </a:cubicBezTo>
                  <a:lnTo>
                    <a:pt x="20329" y="625153"/>
                  </a:lnTo>
                  <a:cubicBezTo>
                    <a:pt x="14937" y="625153"/>
                    <a:pt x="9767" y="623011"/>
                    <a:pt x="5954" y="619198"/>
                  </a:cubicBezTo>
                  <a:cubicBezTo>
                    <a:pt x="2142" y="615386"/>
                    <a:pt x="0" y="610215"/>
                    <a:pt x="0" y="604824"/>
                  </a:cubicBezTo>
                  <a:lnTo>
                    <a:pt x="0" y="20329"/>
                  </a:lnTo>
                  <a:cubicBezTo>
                    <a:pt x="0" y="14937"/>
                    <a:pt x="2142" y="9767"/>
                    <a:pt x="5954" y="5954"/>
                  </a:cubicBezTo>
                  <a:cubicBezTo>
                    <a:pt x="9767" y="2142"/>
                    <a:pt x="14937" y="0"/>
                    <a:pt x="20329" y="0"/>
                  </a:cubicBezTo>
                  <a:close/>
                </a:path>
              </a:pathLst>
            </a:custGeom>
            <a:solidFill>
              <a:srgbClr val="000000">
                <a:alpha val="52941"/>
              </a:srgbClr>
            </a:solidFill>
          </p:spPr>
        </p:sp>
        <p:sp>
          <p:nvSpPr>
            <p:cNvPr id="10" name="TextBox 10"/>
            <p:cNvSpPr txBox="1"/>
            <p:nvPr/>
          </p:nvSpPr>
          <p:spPr>
            <a:xfrm>
              <a:off x="0" y="-76200"/>
              <a:ext cx="4613864" cy="701353"/>
            </a:xfrm>
            <a:prstGeom prst="rect">
              <a:avLst/>
            </a:prstGeom>
          </p:spPr>
          <p:txBody>
            <a:bodyPr lIns="50800" tIns="50800" rIns="50800" bIns="50800" rtlCol="0" anchor="ctr"/>
            <a:lstStyle/>
            <a:p>
              <a:pPr algn="ctr">
                <a:lnSpc>
                  <a:spcPts val="3589"/>
                </a:lnSpc>
              </a:pPr>
              <a:endParaRPr/>
            </a:p>
          </p:txBody>
        </p:sp>
      </p:grpSp>
      <p:sp>
        <p:nvSpPr>
          <p:cNvPr id="11" name="TextBox 11"/>
          <p:cNvSpPr txBox="1"/>
          <p:nvPr/>
        </p:nvSpPr>
        <p:spPr>
          <a:xfrm>
            <a:off x="478946" y="1868410"/>
            <a:ext cx="17333997" cy="1990417"/>
          </a:xfrm>
          <a:prstGeom prst="rect">
            <a:avLst/>
          </a:prstGeom>
        </p:spPr>
        <p:txBody>
          <a:bodyPr lIns="0" tIns="0" rIns="0" bIns="0" rtlCol="0" anchor="t">
            <a:spAutoFit/>
          </a:bodyPr>
          <a:lstStyle/>
          <a:p>
            <a:pPr algn="ctr">
              <a:lnSpc>
                <a:spcPts val="3889"/>
              </a:lnSpc>
            </a:pPr>
            <a:r>
              <a:rPr lang="en-US" sz="2778" b="1" dirty="0">
                <a:solidFill>
                  <a:srgbClr val="FFFFFF"/>
                </a:solidFill>
                <a:latin typeface="Poppins Bold"/>
                <a:ea typeface="Poppins Bold"/>
                <a:cs typeface="Poppins Bold"/>
                <a:sym typeface="Poppins Bold"/>
              </a:rPr>
              <a:t>   </a:t>
            </a:r>
            <a:r>
              <a:rPr lang="en-US" sz="2778" b="1" dirty="0">
                <a:solidFill>
                  <a:srgbClr val="FFDE59"/>
                </a:solidFill>
                <a:latin typeface="Poppins Bold"/>
                <a:ea typeface="Poppins Bold"/>
                <a:cs typeface="Poppins Bold"/>
                <a:sym typeface="Poppins Bold"/>
              </a:rPr>
              <a:t> </a:t>
            </a:r>
            <a:r>
              <a:rPr lang="en-US" sz="3200" b="1" dirty="0">
                <a:solidFill>
                  <a:srgbClr val="FFDE59"/>
                </a:solidFill>
                <a:latin typeface="Poppins Bold"/>
                <a:ea typeface="Poppins Bold"/>
                <a:cs typeface="Poppins Bold"/>
                <a:sym typeface="Poppins Bold"/>
              </a:rPr>
              <a:t>Belarusian National Biotechnology Corporation</a:t>
            </a:r>
            <a:r>
              <a:rPr lang="en-US" sz="3200" dirty="0">
                <a:solidFill>
                  <a:srgbClr val="FFFFFF"/>
                </a:solidFill>
                <a:latin typeface="Poppins"/>
                <a:ea typeface="Poppins"/>
                <a:cs typeface="Poppins"/>
                <a:sym typeface="Poppins"/>
              </a:rPr>
              <a:t>– </a:t>
            </a:r>
          </a:p>
          <a:p>
            <a:pPr algn="ctr">
              <a:lnSpc>
                <a:spcPts val="3889"/>
              </a:lnSpc>
            </a:pPr>
            <a:r>
              <a:rPr lang="en-US" sz="3200" dirty="0">
                <a:solidFill>
                  <a:srgbClr val="FFFFFF"/>
                </a:solidFill>
                <a:latin typeface="Poppins"/>
                <a:ea typeface="Poppins"/>
                <a:cs typeface="Poppins"/>
                <a:sym typeface="Poppins"/>
              </a:rPr>
              <a:t>the largest biotechnology complex in the CIS countries for the production of essential amino acids, compound feeds and premixes, wheat gluten and a number of other products of deep grain processing.</a:t>
            </a:r>
            <a:endParaRPr lang="en-US" sz="2778" dirty="0">
              <a:solidFill>
                <a:srgbClr val="FFFFFF"/>
              </a:solidFill>
              <a:latin typeface="Poppins"/>
              <a:ea typeface="Poppins"/>
              <a:cs typeface="Poppins"/>
              <a:sym typeface="Poppins"/>
            </a:endParaRPr>
          </a:p>
        </p:txBody>
      </p:sp>
      <p:sp>
        <p:nvSpPr>
          <p:cNvPr id="12" name="TextBox 12"/>
          <p:cNvSpPr txBox="1"/>
          <p:nvPr/>
        </p:nvSpPr>
        <p:spPr>
          <a:xfrm>
            <a:off x="14545401" y="8209777"/>
            <a:ext cx="1951700" cy="732123"/>
          </a:xfrm>
          <a:prstGeom prst="rect">
            <a:avLst/>
          </a:prstGeom>
        </p:spPr>
        <p:txBody>
          <a:bodyPr wrap="square" lIns="0" tIns="0" rIns="0" bIns="0" rtlCol="0" anchor="t">
            <a:spAutoFit/>
          </a:bodyPr>
          <a:lstStyle/>
          <a:p>
            <a:pPr algn="ctr">
              <a:lnSpc>
                <a:spcPts val="6046"/>
              </a:lnSpc>
            </a:pPr>
            <a:r>
              <a:rPr lang="en-US" sz="4319" b="1" dirty="0">
                <a:solidFill>
                  <a:srgbClr val="FFDE59"/>
                </a:solidFill>
                <a:latin typeface="Poppins Bold"/>
                <a:ea typeface="Poppins Bold"/>
                <a:cs typeface="Poppins Bold"/>
                <a:sym typeface="Poppins Bold"/>
              </a:rPr>
              <a:t>160 ha</a:t>
            </a:r>
          </a:p>
        </p:txBody>
      </p:sp>
      <p:sp>
        <p:nvSpPr>
          <p:cNvPr id="13" name="TextBox 13"/>
          <p:cNvSpPr txBox="1"/>
          <p:nvPr/>
        </p:nvSpPr>
        <p:spPr>
          <a:xfrm>
            <a:off x="13661264" y="8850597"/>
            <a:ext cx="3913822" cy="799193"/>
          </a:xfrm>
          <a:prstGeom prst="rect">
            <a:avLst/>
          </a:prstGeom>
        </p:spPr>
        <p:txBody>
          <a:bodyPr lIns="0" tIns="0" rIns="0" bIns="0" rtlCol="0" anchor="t">
            <a:spAutoFit/>
          </a:bodyPr>
          <a:lstStyle/>
          <a:p>
            <a:pPr algn="ctr">
              <a:lnSpc>
                <a:spcPts val="3159"/>
              </a:lnSpc>
            </a:pPr>
            <a:r>
              <a:rPr lang="en-US" sz="2257" b="1" dirty="0">
                <a:solidFill>
                  <a:srgbClr val="FFFFFF"/>
                </a:solidFill>
                <a:latin typeface="Poppins Bold"/>
                <a:ea typeface="Poppins Bold"/>
                <a:cs typeface="Poppins Bold"/>
                <a:sym typeface="Poppins Bold"/>
              </a:rPr>
              <a:t>the territory of the enterprise</a:t>
            </a:r>
          </a:p>
        </p:txBody>
      </p:sp>
      <p:sp>
        <p:nvSpPr>
          <p:cNvPr id="14" name="TextBox 14"/>
          <p:cNvSpPr txBox="1"/>
          <p:nvPr/>
        </p:nvSpPr>
        <p:spPr>
          <a:xfrm>
            <a:off x="1677420" y="4989345"/>
            <a:ext cx="3376222" cy="732188"/>
          </a:xfrm>
          <a:prstGeom prst="rect">
            <a:avLst/>
          </a:prstGeom>
        </p:spPr>
        <p:txBody>
          <a:bodyPr wrap="square" lIns="0" tIns="0" rIns="0" bIns="0" rtlCol="0" anchor="t">
            <a:spAutoFit/>
          </a:bodyPr>
          <a:lstStyle/>
          <a:p>
            <a:pPr algn="ctr">
              <a:lnSpc>
                <a:spcPts val="6048"/>
              </a:lnSpc>
            </a:pPr>
            <a:r>
              <a:rPr lang="en-US" sz="4320" b="1" dirty="0">
                <a:solidFill>
                  <a:srgbClr val="FFDE59"/>
                </a:solidFill>
                <a:latin typeface="Poppins Bold"/>
                <a:ea typeface="Poppins Bold"/>
                <a:cs typeface="Poppins Bold"/>
                <a:sym typeface="Poppins Bold"/>
              </a:rPr>
              <a:t>600 </a:t>
            </a:r>
            <a:r>
              <a:rPr lang="en-US" sz="4320" b="1" dirty="0" err="1">
                <a:solidFill>
                  <a:srgbClr val="FFDE59"/>
                </a:solidFill>
                <a:latin typeface="Poppins Bold"/>
                <a:ea typeface="Poppins Bold"/>
                <a:cs typeface="Poppins Bold"/>
                <a:sym typeface="Poppins Bold"/>
              </a:rPr>
              <a:t>th.</a:t>
            </a:r>
            <a:r>
              <a:rPr lang="en-US" sz="4320" b="1" dirty="0">
                <a:solidFill>
                  <a:srgbClr val="FFDE59"/>
                </a:solidFill>
                <a:latin typeface="Poppins Bold"/>
                <a:ea typeface="Poppins Bold"/>
                <a:cs typeface="Poppins Bold"/>
                <a:sym typeface="Poppins Bold"/>
              </a:rPr>
              <a:t> tons</a:t>
            </a:r>
          </a:p>
        </p:txBody>
      </p:sp>
      <p:sp>
        <p:nvSpPr>
          <p:cNvPr id="15" name="TextBox 15"/>
          <p:cNvSpPr txBox="1"/>
          <p:nvPr/>
        </p:nvSpPr>
        <p:spPr>
          <a:xfrm>
            <a:off x="598783" y="5679717"/>
            <a:ext cx="5533498" cy="799193"/>
          </a:xfrm>
          <a:prstGeom prst="rect">
            <a:avLst/>
          </a:prstGeom>
        </p:spPr>
        <p:txBody>
          <a:bodyPr lIns="0" tIns="0" rIns="0" bIns="0" rtlCol="0" anchor="t">
            <a:spAutoFit/>
          </a:bodyPr>
          <a:lstStyle/>
          <a:p>
            <a:pPr algn="ctr">
              <a:lnSpc>
                <a:spcPts val="3159"/>
              </a:lnSpc>
            </a:pPr>
            <a:r>
              <a:rPr lang="en-US" sz="2257" b="1" dirty="0">
                <a:solidFill>
                  <a:srgbClr val="FFFFFF"/>
                </a:solidFill>
                <a:latin typeface="Poppins Bold"/>
                <a:ea typeface="Poppins Bold"/>
                <a:cs typeface="Poppins Bold"/>
                <a:sym typeface="Poppins Bold"/>
              </a:rPr>
              <a:t>the volume of production of compound feeds and premixes</a:t>
            </a:r>
          </a:p>
        </p:txBody>
      </p:sp>
      <p:sp>
        <p:nvSpPr>
          <p:cNvPr id="16" name="TextBox 16"/>
          <p:cNvSpPr txBox="1"/>
          <p:nvPr/>
        </p:nvSpPr>
        <p:spPr>
          <a:xfrm>
            <a:off x="9086978" y="3996607"/>
            <a:ext cx="712827" cy="992738"/>
          </a:xfrm>
          <a:prstGeom prst="rect">
            <a:avLst/>
          </a:prstGeom>
        </p:spPr>
        <p:txBody>
          <a:bodyPr lIns="0" tIns="0" rIns="0" bIns="0" rtlCol="0" anchor="t">
            <a:spAutoFit/>
          </a:bodyPr>
          <a:lstStyle/>
          <a:p>
            <a:pPr algn="ctr">
              <a:lnSpc>
                <a:spcPts val="7757"/>
              </a:lnSpc>
            </a:pPr>
            <a:r>
              <a:rPr lang="en-US" sz="5540" b="1">
                <a:solidFill>
                  <a:srgbClr val="FFDE59"/>
                </a:solidFill>
                <a:latin typeface="Poppins Bold"/>
                <a:ea typeface="Poppins Bold"/>
                <a:cs typeface="Poppins Bold"/>
                <a:sym typeface="Poppins Bold"/>
              </a:rPr>
              <a:t>16</a:t>
            </a:r>
          </a:p>
        </p:txBody>
      </p:sp>
      <p:sp>
        <p:nvSpPr>
          <p:cNvPr id="17" name="TextBox 17"/>
          <p:cNvSpPr txBox="1"/>
          <p:nvPr/>
        </p:nvSpPr>
        <p:spPr>
          <a:xfrm>
            <a:off x="6524149" y="4913145"/>
            <a:ext cx="5838485" cy="851323"/>
          </a:xfrm>
          <a:prstGeom prst="rect">
            <a:avLst/>
          </a:prstGeom>
        </p:spPr>
        <p:txBody>
          <a:bodyPr lIns="0" tIns="0" rIns="0" bIns="0" rtlCol="0" anchor="t">
            <a:spAutoFit/>
          </a:bodyPr>
          <a:lstStyle/>
          <a:p>
            <a:pPr algn="ctr">
              <a:lnSpc>
                <a:spcPts val="3443"/>
              </a:lnSpc>
            </a:pPr>
            <a:r>
              <a:rPr lang="en-US" sz="2459" b="1" dirty="0">
                <a:solidFill>
                  <a:srgbClr val="FFFFFF"/>
                </a:solidFill>
                <a:latin typeface="Poppins Bold"/>
                <a:ea typeface="Poppins Bold"/>
                <a:cs typeface="Poppins Bold"/>
                <a:sym typeface="Poppins Bold"/>
              </a:rPr>
              <a:t>plants in the same technological chain</a:t>
            </a:r>
          </a:p>
        </p:txBody>
      </p:sp>
      <p:sp>
        <p:nvSpPr>
          <p:cNvPr id="18" name="TextBox 18"/>
          <p:cNvSpPr txBox="1"/>
          <p:nvPr/>
        </p:nvSpPr>
        <p:spPr>
          <a:xfrm>
            <a:off x="13892645" y="4764656"/>
            <a:ext cx="4100676" cy="809132"/>
          </a:xfrm>
          <a:prstGeom prst="rect">
            <a:avLst/>
          </a:prstGeom>
        </p:spPr>
        <p:txBody>
          <a:bodyPr wrap="square" lIns="0" tIns="0" rIns="0" bIns="0" rtlCol="0" anchor="t">
            <a:spAutoFit/>
          </a:bodyPr>
          <a:lstStyle/>
          <a:p>
            <a:pPr algn="ctr">
              <a:lnSpc>
                <a:spcPts val="6836"/>
              </a:lnSpc>
            </a:pPr>
            <a:r>
              <a:rPr lang="en-US" sz="4320" b="1" dirty="0">
                <a:solidFill>
                  <a:srgbClr val="FFDE59"/>
                </a:solidFill>
                <a:latin typeface="Poppins Bold"/>
                <a:ea typeface="Poppins Bold"/>
                <a:cs typeface="Poppins Bold"/>
                <a:sym typeface="Poppins Bold"/>
              </a:rPr>
              <a:t>448 </a:t>
            </a:r>
            <a:r>
              <a:rPr lang="en-US" sz="4320" b="1" dirty="0" err="1">
                <a:solidFill>
                  <a:srgbClr val="FFDE59"/>
                </a:solidFill>
                <a:latin typeface="Poppins Bold"/>
                <a:ea typeface="Poppins Bold"/>
                <a:cs typeface="Poppins Bold"/>
                <a:sym typeface="Poppins Bold"/>
              </a:rPr>
              <a:t>th.</a:t>
            </a:r>
            <a:r>
              <a:rPr lang="en-US" sz="4320" b="1" dirty="0">
                <a:solidFill>
                  <a:srgbClr val="FFDE59"/>
                </a:solidFill>
                <a:latin typeface="Poppins Bold"/>
                <a:ea typeface="Poppins Bold"/>
                <a:cs typeface="Poppins Bold"/>
                <a:sym typeface="Poppins Bold"/>
              </a:rPr>
              <a:t> tons</a:t>
            </a:r>
          </a:p>
        </p:txBody>
      </p:sp>
      <p:sp>
        <p:nvSpPr>
          <p:cNvPr id="19" name="TextBox 19"/>
          <p:cNvSpPr txBox="1"/>
          <p:nvPr/>
        </p:nvSpPr>
        <p:spPr>
          <a:xfrm>
            <a:off x="12754502" y="5619150"/>
            <a:ext cx="5533498" cy="388824"/>
          </a:xfrm>
          <a:prstGeom prst="rect">
            <a:avLst/>
          </a:prstGeom>
        </p:spPr>
        <p:txBody>
          <a:bodyPr lIns="0" tIns="0" rIns="0" bIns="0" rtlCol="0" anchor="t">
            <a:spAutoFit/>
          </a:bodyPr>
          <a:lstStyle/>
          <a:p>
            <a:pPr algn="ctr">
              <a:lnSpc>
                <a:spcPts val="3159"/>
              </a:lnSpc>
            </a:pPr>
            <a:r>
              <a:rPr lang="en-US" sz="2257" b="1" dirty="0">
                <a:solidFill>
                  <a:srgbClr val="FFFFFF"/>
                </a:solidFill>
                <a:latin typeface="Poppins Bold"/>
                <a:ea typeface="Poppins Bold"/>
                <a:cs typeface="Poppins Bold"/>
                <a:sym typeface="Poppins Bold"/>
              </a:rPr>
              <a:t>one-time grain storage</a:t>
            </a:r>
          </a:p>
        </p:txBody>
      </p:sp>
      <p:sp>
        <p:nvSpPr>
          <p:cNvPr id="20" name="TextBox 20"/>
          <p:cNvSpPr txBox="1"/>
          <p:nvPr/>
        </p:nvSpPr>
        <p:spPr>
          <a:xfrm>
            <a:off x="5608541" y="17209"/>
            <a:ext cx="7390753" cy="1461939"/>
          </a:xfrm>
          <a:prstGeom prst="rect">
            <a:avLst/>
          </a:prstGeom>
        </p:spPr>
        <p:txBody>
          <a:bodyPr wrap="square" lIns="0" tIns="0" rIns="0" bIns="0" rtlCol="0" anchor="t">
            <a:spAutoFit/>
          </a:bodyPr>
          <a:lstStyle/>
          <a:p>
            <a:pPr algn="ctr">
              <a:lnSpc>
                <a:spcPts val="5738"/>
              </a:lnSpc>
            </a:pPr>
            <a:r>
              <a:rPr lang="en-US" sz="5855" b="1" dirty="0">
                <a:solidFill>
                  <a:srgbClr val="FFFFFF"/>
                </a:solidFill>
                <a:latin typeface="Bebas Neue Bold"/>
                <a:ea typeface="Bebas Neue Bold"/>
                <a:cs typeface="Bebas Neue Bold"/>
                <a:sym typeface="Bebas Neue Bold"/>
              </a:rPr>
              <a:t>ABOUT COMPANY</a:t>
            </a:r>
          </a:p>
          <a:p>
            <a:pPr algn="ctr">
              <a:lnSpc>
                <a:spcPts val="5738"/>
              </a:lnSpc>
            </a:pPr>
            <a:endParaRPr lang="en-US" sz="5855" b="1" dirty="0">
              <a:solidFill>
                <a:srgbClr val="FFFFFF"/>
              </a:solidFill>
              <a:latin typeface="Bebas Neue Bold"/>
              <a:ea typeface="Bebas Neue Bold"/>
              <a:cs typeface="Bebas Neue Bold"/>
              <a:sym typeface="Bebas Neue Bold"/>
            </a:endParaRPr>
          </a:p>
        </p:txBody>
      </p:sp>
      <p:sp>
        <p:nvSpPr>
          <p:cNvPr id="21" name="TextBox 21"/>
          <p:cNvSpPr txBox="1"/>
          <p:nvPr/>
        </p:nvSpPr>
        <p:spPr>
          <a:xfrm>
            <a:off x="2012565" y="8276368"/>
            <a:ext cx="3041077" cy="732188"/>
          </a:xfrm>
          <a:prstGeom prst="rect">
            <a:avLst/>
          </a:prstGeom>
        </p:spPr>
        <p:txBody>
          <a:bodyPr wrap="square" lIns="0" tIns="0" rIns="0" bIns="0" rtlCol="0" anchor="t">
            <a:spAutoFit/>
          </a:bodyPr>
          <a:lstStyle/>
          <a:p>
            <a:pPr algn="ctr">
              <a:lnSpc>
                <a:spcPts val="6048"/>
              </a:lnSpc>
            </a:pPr>
            <a:r>
              <a:rPr lang="en-US" sz="4320" b="1" dirty="0">
                <a:solidFill>
                  <a:srgbClr val="FFDE59"/>
                </a:solidFill>
                <a:latin typeface="Poppins Bold"/>
                <a:ea typeface="Poppins Bold"/>
                <a:cs typeface="Poppins Bold"/>
                <a:sym typeface="Poppins Bold"/>
              </a:rPr>
              <a:t>90 </a:t>
            </a:r>
            <a:r>
              <a:rPr lang="en-US" sz="4320" b="1" dirty="0" err="1">
                <a:solidFill>
                  <a:srgbClr val="FFDE59"/>
                </a:solidFill>
                <a:latin typeface="Poppins Bold"/>
                <a:ea typeface="Poppins Bold"/>
                <a:cs typeface="Poppins Bold"/>
                <a:sym typeface="Poppins Bold"/>
              </a:rPr>
              <a:t>th.</a:t>
            </a:r>
            <a:r>
              <a:rPr lang="en-US" sz="4320" b="1" dirty="0">
                <a:solidFill>
                  <a:srgbClr val="FFDE59"/>
                </a:solidFill>
                <a:latin typeface="Poppins Bold"/>
                <a:ea typeface="Poppins Bold"/>
                <a:cs typeface="Poppins Bold"/>
                <a:sym typeface="Poppins Bold"/>
              </a:rPr>
              <a:t> tons</a:t>
            </a:r>
          </a:p>
        </p:txBody>
      </p:sp>
      <p:sp>
        <p:nvSpPr>
          <p:cNvPr id="22" name="TextBox 22"/>
          <p:cNvSpPr txBox="1"/>
          <p:nvPr/>
        </p:nvSpPr>
        <p:spPr>
          <a:xfrm>
            <a:off x="749511" y="8991157"/>
            <a:ext cx="5533498" cy="388824"/>
          </a:xfrm>
          <a:prstGeom prst="rect">
            <a:avLst/>
          </a:prstGeom>
        </p:spPr>
        <p:txBody>
          <a:bodyPr lIns="0" tIns="0" rIns="0" bIns="0" rtlCol="0" anchor="t">
            <a:spAutoFit/>
          </a:bodyPr>
          <a:lstStyle/>
          <a:p>
            <a:pPr algn="ctr">
              <a:lnSpc>
                <a:spcPts val="3159"/>
              </a:lnSpc>
            </a:pPr>
            <a:r>
              <a:rPr lang="en-US" sz="2257" b="1" dirty="0">
                <a:solidFill>
                  <a:srgbClr val="FFFFFF"/>
                </a:solidFill>
                <a:latin typeface="Poppins Bold"/>
                <a:ea typeface="Poppins Bold"/>
                <a:cs typeface="Poppins Bold"/>
                <a:sym typeface="Poppins Bold"/>
              </a:rPr>
              <a:t>the volume of amino acid production</a:t>
            </a:r>
          </a:p>
        </p:txBody>
      </p:sp>
      <p:sp>
        <p:nvSpPr>
          <p:cNvPr id="23" name="TextBox 23"/>
          <p:cNvSpPr txBox="1"/>
          <p:nvPr/>
        </p:nvSpPr>
        <p:spPr>
          <a:xfrm>
            <a:off x="6251039" y="6736118"/>
            <a:ext cx="6329243" cy="1870769"/>
          </a:xfrm>
          <a:prstGeom prst="rect">
            <a:avLst/>
          </a:prstGeom>
        </p:spPr>
        <p:txBody>
          <a:bodyPr lIns="0" tIns="0" rIns="0" bIns="0" rtlCol="0" anchor="t">
            <a:spAutoFit/>
          </a:bodyPr>
          <a:lstStyle/>
          <a:p>
            <a:pPr marL="573660" lvl="1" indent="-286830">
              <a:lnSpc>
                <a:spcPts val="3719"/>
              </a:lnSpc>
              <a:buFont typeface="Arial"/>
              <a:buChar char="•"/>
            </a:pPr>
            <a:r>
              <a:rPr lang="en-US" sz="2657" i="1" dirty="0">
                <a:solidFill>
                  <a:srgbClr val="FFFFFF"/>
                </a:solidFill>
                <a:latin typeface="Poppins Italics"/>
                <a:ea typeface="Poppins Italics"/>
                <a:cs typeface="Poppins Italics"/>
                <a:sym typeface="Poppins Italics"/>
              </a:rPr>
              <a:t>Biotechnology production</a:t>
            </a:r>
          </a:p>
          <a:p>
            <a:pPr marL="573660" lvl="1" indent="-286830">
              <a:lnSpc>
                <a:spcPts val="3719"/>
              </a:lnSpc>
              <a:buFont typeface="Arial"/>
              <a:buChar char="•"/>
            </a:pPr>
            <a:r>
              <a:rPr lang="en-US" sz="2657" i="1" dirty="0">
                <a:solidFill>
                  <a:srgbClr val="FFFFFF"/>
                </a:solidFill>
                <a:latin typeface="Poppins Italics"/>
                <a:ea typeface="Poppins Italics"/>
                <a:cs typeface="Poppins Italics"/>
                <a:sym typeface="Poppins Italics"/>
              </a:rPr>
              <a:t>Agro-industrial production</a:t>
            </a:r>
          </a:p>
          <a:p>
            <a:pPr marL="573660" lvl="1" indent="-286830">
              <a:lnSpc>
                <a:spcPts val="3719"/>
              </a:lnSpc>
              <a:buFont typeface="Arial"/>
              <a:buChar char="•"/>
            </a:pPr>
            <a:r>
              <a:rPr lang="en-US" sz="2657" i="1" dirty="0">
                <a:solidFill>
                  <a:srgbClr val="FFFFFF"/>
                </a:solidFill>
                <a:latin typeface="Poppins Italics"/>
                <a:ea typeface="Poppins Italics"/>
                <a:cs typeface="Poppins Italics"/>
                <a:sym typeface="Poppins Italics"/>
              </a:rPr>
              <a:t>Infrastructure facilities</a:t>
            </a:r>
          </a:p>
          <a:p>
            <a:pPr marL="573660" lvl="1" indent="-286830">
              <a:lnSpc>
                <a:spcPts val="3719"/>
              </a:lnSpc>
              <a:buFont typeface="Arial"/>
              <a:buChar char="•"/>
            </a:pPr>
            <a:r>
              <a:rPr lang="en-US" sz="2657" i="1" dirty="0">
                <a:solidFill>
                  <a:srgbClr val="FFFFFF"/>
                </a:solidFill>
                <a:latin typeface="Poppins Italics"/>
                <a:ea typeface="Poppins Italics"/>
                <a:cs typeface="Poppins Italics"/>
                <a:sym typeface="Poppins Italics"/>
              </a:rPr>
              <a:t>Management of Quality Control</a:t>
            </a: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978684" y="0"/>
            <a:ext cx="11309316" cy="10287000"/>
            <a:chOff x="0" y="0"/>
            <a:chExt cx="2978585" cy="2709333"/>
          </a:xfrm>
        </p:grpSpPr>
        <p:sp>
          <p:nvSpPr>
            <p:cNvPr id="3" name="Freeform 3"/>
            <p:cNvSpPr/>
            <p:nvPr/>
          </p:nvSpPr>
          <p:spPr>
            <a:xfrm>
              <a:off x="0" y="0"/>
              <a:ext cx="2978585" cy="2709333"/>
            </a:xfrm>
            <a:custGeom>
              <a:avLst/>
              <a:gdLst/>
              <a:ahLst/>
              <a:cxnLst/>
              <a:rect l="l" t="t" r="r" b="b"/>
              <a:pathLst>
                <a:path w="2978585" h="2709333">
                  <a:moveTo>
                    <a:pt x="0" y="0"/>
                  </a:moveTo>
                  <a:lnTo>
                    <a:pt x="2978585" y="0"/>
                  </a:lnTo>
                  <a:lnTo>
                    <a:pt x="2978585" y="2709333"/>
                  </a:lnTo>
                  <a:lnTo>
                    <a:pt x="0" y="2709333"/>
                  </a:lnTo>
                  <a:close/>
                </a:path>
              </a:pathLst>
            </a:custGeom>
            <a:solidFill>
              <a:srgbClr val="206F48"/>
            </a:solidFill>
          </p:spPr>
        </p:sp>
        <p:sp>
          <p:nvSpPr>
            <p:cNvPr id="4" name="TextBox 4"/>
            <p:cNvSpPr txBox="1"/>
            <p:nvPr/>
          </p:nvSpPr>
          <p:spPr>
            <a:xfrm>
              <a:off x="0" y="-76200"/>
              <a:ext cx="2978585" cy="2785533"/>
            </a:xfrm>
            <a:prstGeom prst="rect">
              <a:avLst/>
            </a:prstGeom>
          </p:spPr>
          <p:txBody>
            <a:bodyPr lIns="50800" tIns="50800" rIns="50800" bIns="50800" rtlCol="0" anchor="ctr"/>
            <a:lstStyle/>
            <a:p>
              <a:pPr algn="ctr">
                <a:lnSpc>
                  <a:spcPts val="3589"/>
                </a:lnSpc>
              </a:pPr>
              <a:endParaRPr/>
            </a:p>
          </p:txBody>
        </p:sp>
      </p:grpSp>
      <p:sp>
        <p:nvSpPr>
          <p:cNvPr id="5" name="Freeform 5"/>
          <p:cNvSpPr/>
          <p:nvPr/>
        </p:nvSpPr>
        <p:spPr>
          <a:xfrm>
            <a:off x="13335000" y="-1539641"/>
            <a:ext cx="6630875" cy="6630875"/>
          </a:xfrm>
          <a:custGeom>
            <a:avLst/>
            <a:gdLst/>
            <a:ahLst/>
            <a:cxnLst/>
            <a:rect l="l" t="t" r="r" b="b"/>
            <a:pathLst>
              <a:path w="6630875" h="6630875">
                <a:moveTo>
                  <a:pt x="0" y="0"/>
                </a:moveTo>
                <a:lnTo>
                  <a:pt x="6630875" y="0"/>
                </a:lnTo>
                <a:lnTo>
                  <a:pt x="6630875" y="6630875"/>
                </a:lnTo>
                <a:lnTo>
                  <a:pt x="0" y="6630875"/>
                </a:lnTo>
                <a:lnTo>
                  <a:pt x="0" y="0"/>
                </a:lnTo>
                <a:close/>
              </a:path>
            </a:pathLst>
          </a:custGeom>
          <a:blipFill>
            <a:blip r:embed="rId2">
              <a:alphaModFix amt="55000"/>
            </a:blip>
            <a:stretch>
              <a:fillRect/>
            </a:stretch>
          </a:blipFill>
        </p:spPr>
      </p:sp>
      <p:sp>
        <p:nvSpPr>
          <p:cNvPr id="6" name="Freeform 6"/>
          <p:cNvSpPr/>
          <p:nvPr/>
        </p:nvSpPr>
        <p:spPr>
          <a:xfrm>
            <a:off x="0" y="3575422"/>
            <a:ext cx="6654834" cy="3371433"/>
          </a:xfrm>
          <a:custGeom>
            <a:avLst/>
            <a:gdLst/>
            <a:ahLst/>
            <a:cxnLst/>
            <a:rect l="l" t="t" r="r" b="b"/>
            <a:pathLst>
              <a:path w="6654834" h="3371433">
                <a:moveTo>
                  <a:pt x="0" y="0"/>
                </a:moveTo>
                <a:lnTo>
                  <a:pt x="6654834" y="0"/>
                </a:lnTo>
                <a:lnTo>
                  <a:pt x="6654834" y="3371433"/>
                </a:lnTo>
                <a:lnTo>
                  <a:pt x="0" y="3371433"/>
                </a:lnTo>
                <a:lnTo>
                  <a:pt x="0" y="0"/>
                </a:lnTo>
                <a:close/>
              </a:path>
            </a:pathLst>
          </a:custGeom>
          <a:blipFill>
            <a:blip r:embed="rId3"/>
            <a:stretch>
              <a:fillRect l="-10816" t="-41377" r="-28888" b="-13738"/>
            </a:stretch>
          </a:blipFill>
        </p:spPr>
      </p:sp>
      <p:sp>
        <p:nvSpPr>
          <p:cNvPr id="8" name="Freeform 8"/>
          <p:cNvSpPr/>
          <p:nvPr/>
        </p:nvSpPr>
        <p:spPr>
          <a:xfrm>
            <a:off x="0" y="-1319595"/>
            <a:ext cx="6654834" cy="4762900"/>
          </a:xfrm>
          <a:custGeom>
            <a:avLst/>
            <a:gdLst/>
            <a:ahLst/>
            <a:cxnLst/>
            <a:rect l="l" t="t" r="r" b="b"/>
            <a:pathLst>
              <a:path w="6654834" h="4762900">
                <a:moveTo>
                  <a:pt x="0" y="0"/>
                </a:moveTo>
                <a:lnTo>
                  <a:pt x="6654834" y="0"/>
                </a:lnTo>
                <a:lnTo>
                  <a:pt x="6654834" y="4762900"/>
                </a:lnTo>
                <a:lnTo>
                  <a:pt x="0" y="4762900"/>
                </a:lnTo>
                <a:lnTo>
                  <a:pt x="0" y="0"/>
                </a:lnTo>
                <a:close/>
              </a:path>
            </a:pathLst>
          </a:custGeom>
          <a:blipFill>
            <a:blip r:embed="rId4"/>
            <a:stretch>
              <a:fillRect l="-52779" r="-17040" b="-21307"/>
            </a:stretch>
          </a:blipFill>
        </p:spPr>
      </p:sp>
      <p:sp>
        <p:nvSpPr>
          <p:cNvPr id="9" name="TextBox 9"/>
          <p:cNvSpPr txBox="1"/>
          <p:nvPr/>
        </p:nvSpPr>
        <p:spPr>
          <a:xfrm>
            <a:off x="7691552" y="685851"/>
            <a:ext cx="9883581" cy="730969"/>
          </a:xfrm>
          <a:prstGeom prst="rect">
            <a:avLst/>
          </a:prstGeom>
        </p:spPr>
        <p:txBody>
          <a:bodyPr lIns="0" tIns="0" rIns="0" bIns="0" rtlCol="0" anchor="t">
            <a:spAutoFit/>
          </a:bodyPr>
          <a:lstStyle/>
          <a:p>
            <a:pPr algn="ctr">
              <a:lnSpc>
                <a:spcPts val="5742"/>
              </a:lnSpc>
            </a:pPr>
            <a:r>
              <a:rPr lang="en-US" sz="5859" b="1" dirty="0">
                <a:solidFill>
                  <a:srgbClr val="FFFFFF"/>
                </a:solidFill>
                <a:latin typeface="Bebas Neue Bold"/>
                <a:ea typeface="Bebas Neue Bold"/>
                <a:cs typeface="Bebas Neue Bold"/>
                <a:sym typeface="Bebas Neue Bold"/>
              </a:rPr>
              <a:t>THE CHRONOLOGY</a:t>
            </a:r>
          </a:p>
        </p:txBody>
      </p:sp>
      <p:sp>
        <p:nvSpPr>
          <p:cNvPr id="10" name="TextBox 10"/>
          <p:cNvSpPr txBox="1"/>
          <p:nvPr/>
        </p:nvSpPr>
        <p:spPr>
          <a:xfrm>
            <a:off x="7053312" y="1942252"/>
            <a:ext cx="4196953" cy="1460495"/>
          </a:xfrm>
          <a:prstGeom prst="rect">
            <a:avLst/>
          </a:prstGeom>
        </p:spPr>
        <p:txBody>
          <a:bodyPr lIns="0" tIns="0" rIns="0" bIns="0" rtlCol="0" anchor="t">
            <a:spAutoFit/>
          </a:bodyPr>
          <a:lstStyle/>
          <a:p>
            <a:pPr algn="ctr">
              <a:lnSpc>
                <a:spcPts val="11900"/>
              </a:lnSpc>
            </a:pPr>
            <a:r>
              <a:rPr lang="en-US" sz="8500" b="1" dirty="0">
                <a:solidFill>
                  <a:srgbClr val="FFFFFF"/>
                </a:solidFill>
                <a:latin typeface="Open Sans Bold"/>
                <a:ea typeface="Open Sans Bold"/>
                <a:cs typeface="Open Sans Bold"/>
                <a:sym typeface="Open Sans Bold"/>
              </a:rPr>
              <a:t>2019  </a:t>
            </a:r>
            <a:endParaRPr lang="en-US" sz="8500" b="1" dirty="0">
              <a:solidFill>
                <a:srgbClr val="FFDE59"/>
              </a:solidFill>
              <a:latin typeface="Open Sans Bold"/>
              <a:ea typeface="Open Sans Bold"/>
              <a:cs typeface="Open Sans Bold"/>
              <a:sym typeface="Open Sans Bold"/>
            </a:endParaRPr>
          </a:p>
        </p:txBody>
      </p:sp>
      <p:sp>
        <p:nvSpPr>
          <p:cNvPr id="11" name="TextBox 11"/>
          <p:cNvSpPr txBox="1"/>
          <p:nvPr/>
        </p:nvSpPr>
        <p:spPr>
          <a:xfrm>
            <a:off x="7386141" y="3628368"/>
            <a:ext cx="4477464" cy="1460495"/>
          </a:xfrm>
          <a:prstGeom prst="rect">
            <a:avLst/>
          </a:prstGeom>
        </p:spPr>
        <p:txBody>
          <a:bodyPr lIns="0" tIns="0" rIns="0" bIns="0" rtlCol="0" anchor="t">
            <a:spAutoFit/>
          </a:bodyPr>
          <a:lstStyle/>
          <a:p>
            <a:pPr algn="ctr">
              <a:lnSpc>
                <a:spcPts val="11900"/>
              </a:lnSpc>
            </a:pPr>
            <a:r>
              <a:rPr lang="en-US" sz="8500" b="1" dirty="0">
                <a:solidFill>
                  <a:srgbClr val="FFFFFF"/>
                </a:solidFill>
                <a:latin typeface="Open Sans Bold"/>
                <a:ea typeface="Open Sans Bold"/>
                <a:cs typeface="Open Sans Bold"/>
                <a:sym typeface="Open Sans Bold"/>
              </a:rPr>
              <a:t> </a:t>
            </a:r>
            <a:r>
              <a:rPr lang="en-US" sz="8500" b="1" dirty="0">
                <a:solidFill>
                  <a:srgbClr val="FFDE59"/>
                </a:solidFill>
                <a:latin typeface="Open Sans Bold"/>
                <a:ea typeface="Open Sans Bold"/>
                <a:cs typeface="Open Sans Bold"/>
                <a:sym typeface="Open Sans Bold"/>
              </a:rPr>
              <a:t> </a:t>
            </a:r>
          </a:p>
        </p:txBody>
      </p:sp>
      <p:sp>
        <p:nvSpPr>
          <p:cNvPr id="12" name="TextBox 12"/>
          <p:cNvSpPr txBox="1"/>
          <p:nvPr/>
        </p:nvSpPr>
        <p:spPr>
          <a:xfrm>
            <a:off x="7086601" y="5744685"/>
            <a:ext cx="4196953" cy="1425903"/>
          </a:xfrm>
          <a:prstGeom prst="rect">
            <a:avLst/>
          </a:prstGeom>
        </p:spPr>
        <p:txBody>
          <a:bodyPr lIns="0" tIns="0" rIns="0" bIns="0" rtlCol="0" anchor="t">
            <a:spAutoFit/>
          </a:bodyPr>
          <a:lstStyle/>
          <a:p>
            <a:pPr algn="ctr">
              <a:lnSpc>
                <a:spcPts val="11900"/>
              </a:lnSpc>
            </a:pPr>
            <a:r>
              <a:rPr lang="en-US" sz="8500" b="1" dirty="0">
                <a:solidFill>
                  <a:srgbClr val="FFFFFF"/>
                </a:solidFill>
                <a:latin typeface="Open Sans Bold"/>
                <a:ea typeface="Open Sans Bold"/>
                <a:cs typeface="Open Sans Bold"/>
                <a:sym typeface="Open Sans Bold"/>
              </a:rPr>
              <a:t>2022 </a:t>
            </a:r>
            <a:r>
              <a:rPr lang="en-US" sz="8500" b="1" dirty="0">
                <a:solidFill>
                  <a:srgbClr val="FFDE59"/>
                </a:solidFill>
                <a:latin typeface="Open Sans Bold"/>
                <a:ea typeface="Open Sans Bold"/>
                <a:cs typeface="Open Sans Bold"/>
                <a:sym typeface="Open Sans Bold"/>
              </a:rPr>
              <a:t> </a:t>
            </a:r>
          </a:p>
        </p:txBody>
      </p:sp>
      <p:sp>
        <p:nvSpPr>
          <p:cNvPr id="13" name="TextBox 13"/>
          <p:cNvSpPr txBox="1"/>
          <p:nvPr/>
        </p:nvSpPr>
        <p:spPr>
          <a:xfrm>
            <a:off x="7386141" y="7332693"/>
            <a:ext cx="4196953" cy="1460495"/>
          </a:xfrm>
          <a:prstGeom prst="rect">
            <a:avLst/>
          </a:prstGeom>
        </p:spPr>
        <p:txBody>
          <a:bodyPr wrap="square" lIns="0" tIns="0" rIns="0" bIns="0" rtlCol="0" anchor="t">
            <a:spAutoFit/>
          </a:bodyPr>
          <a:lstStyle/>
          <a:p>
            <a:pPr algn="ctr">
              <a:lnSpc>
                <a:spcPts val="11900"/>
              </a:lnSpc>
            </a:pPr>
            <a:r>
              <a:rPr lang="en-US" sz="8500" b="1" dirty="0">
                <a:solidFill>
                  <a:srgbClr val="FFFFFF"/>
                </a:solidFill>
                <a:latin typeface="Open Sans Bold"/>
                <a:ea typeface="Open Sans Bold"/>
                <a:cs typeface="Open Sans Bold"/>
                <a:sym typeface="Open Sans Bold"/>
              </a:rPr>
              <a:t> </a:t>
            </a:r>
            <a:endParaRPr lang="en-US" sz="8500" b="1" dirty="0">
              <a:solidFill>
                <a:srgbClr val="FFDE59"/>
              </a:solidFill>
              <a:latin typeface="Open Sans Bold"/>
              <a:ea typeface="Open Sans Bold"/>
              <a:cs typeface="Open Sans Bold"/>
              <a:sym typeface="Open Sans Bold"/>
            </a:endParaRPr>
          </a:p>
        </p:txBody>
      </p:sp>
      <p:sp>
        <p:nvSpPr>
          <p:cNvPr id="14" name="TextBox 14"/>
          <p:cNvSpPr txBox="1"/>
          <p:nvPr/>
        </p:nvSpPr>
        <p:spPr>
          <a:xfrm>
            <a:off x="11863605" y="2339748"/>
            <a:ext cx="5941714" cy="768224"/>
          </a:xfrm>
          <a:prstGeom prst="rect">
            <a:avLst/>
          </a:prstGeom>
        </p:spPr>
        <p:txBody>
          <a:bodyPr lIns="0" tIns="0" rIns="0" bIns="0" rtlCol="0" anchor="t">
            <a:spAutoFit/>
          </a:bodyPr>
          <a:lstStyle/>
          <a:p>
            <a:pPr>
              <a:lnSpc>
                <a:spcPts val="3065"/>
              </a:lnSpc>
            </a:pPr>
            <a:r>
              <a:rPr lang="en-US" sz="2190" b="1" dirty="0">
                <a:solidFill>
                  <a:srgbClr val="FFFFFF"/>
                </a:solidFill>
                <a:latin typeface="Open Sans Bold"/>
                <a:ea typeface="Open Sans Bold"/>
                <a:cs typeface="Open Sans Bold"/>
                <a:sym typeface="Open Sans Bold"/>
              </a:rPr>
              <a:t>the ceremony of laying the foundation stone and the beginning of construction</a:t>
            </a:r>
          </a:p>
        </p:txBody>
      </p:sp>
      <p:sp>
        <p:nvSpPr>
          <p:cNvPr id="15" name="TextBox 15"/>
          <p:cNvSpPr txBox="1"/>
          <p:nvPr/>
        </p:nvSpPr>
        <p:spPr>
          <a:xfrm>
            <a:off x="11863605" y="4147400"/>
            <a:ext cx="6277146" cy="768224"/>
          </a:xfrm>
          <a:prstGeom prst="rect">
            <a:avLst/>
          </a:prstGeom>
        </p:spPr>
        <p:txBody>
          <a:bodyPr lIns="0" tIns="0" rIns="0" bIns="0" rtlCol="0" anchor="t">
            <a:spAutoFit/>
          </a:bodyPr>
          <a:lstStyle/>
          <a:p>
            <a:pPr>
              <a:lnSpc>
                <a:spcPts val="3068"/>
              </a:lnSpc>
            </a:pPr>
            <a:r>
              <a:rPr lang="en-US" sz="2191" b="1" dirty="0">
                <a:solidFill>
                  <a:srgbClr val="FFFFFF"/>
                </a:solidFill>
                <a:latin typeface="Open Sans Bold"/>
                <a:ea typeface="Open Sans Bold"/>
                <a:cs typeface="Open Sans Bold"/>
                <a:sym typeface="Open Sans Bold"/>
              </a:rPr>
              <a:t>the beginning of pilot operation of the plant complex</a:t>
            </a:r>
          </a:p>
        </p:txBody>
      </p:sp>
      <p:sp>
        <p:nvSpPr>
          <p:cNvPr id="16" name="TextBox 16"/>
          <p:cNvSpPr txBox="1"/>
          <p:nvPr/>
        </p:nvSpPr>
        <p:spPr>
          <a:xfrm>
            <a:off x="11863605" y="5908013"/>
            <a:ext cx="6277146" cy="1563313"/>
          </a:xfrm>
          <a:prstGeom prst="rect">
            <a:avLst/>
          </a:prstGeom>
        </p:spPr>
        <p:txBody>
          <a:bodyPr lIns="0" tIns="0" rIns="0" bIns="0" rtlCol="0" anchor="t">
            <a:spAutoFit/>
          </a:bodyPr>
          <a:lstStyle/>
          <a:p>
            <a:pPr>
              <a:lnSpc>
                <a:spcPts val="3066"/>
              </a:lnSpc>
            </a:pPr>
            <a:r>
              <a:rPr lang="en-US" sz="2190" b="1" dirty="0">
                <a:solidFill>
                  <a:srgbClr val="FFFFFF"/>
                </a:solidFill>
                <a:latin typeface="Open Sans Bold"/>
                <a:ea typeface="Open Sans Bold"/>
                <a:cs typeface="Open Sans Bold"/>
                <a:sym typeface="Open Sans Bold"/>
              </a:rPr>
              <a:t>the official launch ceremony by President of the Republic of Belarus Alexander Lukashenko</a:t>
            </a:r>
          </a:p>
          <a:p>
            <a:pPr algn="l">
              <a:lnSpc>
                <a:spcPts val="3066"/>
              </a:lnSpc>
            </a:pPr>
            <a:endParaRPr lang="en-US" sz="2190" b="1" dirty="0">
              <a:solidFill>
                <a:srgbClr val="FFFFFF"/>
              </a:solidFill>
              <a:latin typeface="Open Sans Bold"/>
              <a:ea typeface="Open Sans Bold"/>
              <a:cs typeface="Open Sans Bold"/>
              <a:sym typeface="Open Sans Bold"/>
            </a:endParaRPr>
          </a:p>
        </p:txBody>
      </p:sp>
      <p:sp>
        <p:nvSpPr>
          <p:cNvPr id="17" name="TextBox 17"/>
          <p:cNvSpPr txBox="1"/>
          <p:nvPr/>
        </p:nvSpPr>
        <p:spPr>
          <a:xfrm>
            <a:off x="11863605" y="7930430"/>
            <a:ext cx="5815438" cy="768224"/>
          </a:xfrm>
          <a:prstGeom prst="rect">
            <a:avLst/>
          </a:prstGeom>
        </p:spPr>
        <p:txBody>
          <a:bodyPr lIns="0" tIns="0" rIns="0" bIns="0" rtlCol="0" anchor="t">
            <a:spAutoFit/>
          </a:bodyPr>
          <a:lstStyle/>
          <a:p>
            <a:pPr>
              <a:lnSpc>
                <a:spcPts val="3065"/>
              </a:lnSpc>
            </a:pPr>
            <a:r>
              <a:rPr lang="en-US" sz="2189" b="1" dirty="0">
                <a:solidFill>
                  <a:srgbClr val="FFFFFF"/>
                </a:solidFill>
                <a:latin typeface="Open Sans Bold"/>
                <a:ea typeface="Open Sans Bold"/>
                <a:cs typeface="Open Sans Bold"/>
                <a:sym typeface="Open Sans Bold"/>
              </a:rPr>
              <a:t>signing of the general construction contract for the third stage (BNBC-3)</a:t>
            </a:r>
          </a:p>
        </p:txBody>
      </p:sp>
      <p:sp>
        <p:nvSpPr>
          <p:cNvPr id="19" name="TextBox 18">
            <a:extLst>
              <a:ext uri="{FF2B5EF4-FFF2-40B4-BE49-F238E27FC236}">
                <a16:creationId xmlns:a16="http://schemas.microsoft.com/office/drawing/2014/main" id="{E28BF603-8E83-4718-98B2-753101326D35}"/>
              </a:ext>
            </a:extLst>
          </p:cNvPr>
          <p:cNvSpPr txBox="1"/>
          <p:nvPr/>
        </p:nvSpPr>
        <p:spPr>
          <a:xfrm>
            <a:off x="4494708" y="3652438"/>
            <a:ext cx="9979818" cy="1518236"/>
          </a:xfrm>
          <a:prstGeom prst="rect">
            <a:avLst/>
          </a:prstGeom>
          <a:noFill/>
        </p:spPr>
        <p:txBody>
          <a:bodyPr wrap="square">
            <a:spAutoFit/>
          </a:bodyPr>
          <a:lstStyle/>
          <a:p>
            <a:pPr algn="ctr">
              <a:lnSpc>
                <a:spcPts val="11900"/>
              </a:lnSpc>
            </a:pPr>
            <a:r>
              <a:rPr lang="en-US" sz="8500" b="1" dirty="0">
                <a:solidFill>
                  <a:srgbClr val="FFFFFF"/>
                </a:solidFill>
                <a:latin typeface="Open Sans Bold"/>
                <a:ea typeface="Open Sans Bold"/>
                <a:cs typeface="Open Sans Bold"/>
                <a:sym typeface="Open Sans Bold"/>
              </a:rPr>
              <a:t>20</a:t>
            </a:r>
            <a:r>
              <a:rPr lang="ru-RU" sz="8500" b="1" dirty="0">
                <a:solidFill>
                  <a:srgbClr val="FFFFFF"/>
                </a:solidFill>
                <a:latin typeface="Open Sans Bold"/>
                <a:ea typeface="Open Sans Bold"/>
                <a:cs typeface="Open Sans Bold"/>
                <a:sym typeface="Open Sans Bold"/>
              </a:rPr>
              <a:t>20</a:t>
            </a:r>
            <a:r>
              <a:rPr lang="en-US" sz="8500" b="1" dirty="0">
                <a:solidFill>
                  <a:srgbClr val="FFFFFF"/>
                </a:solidFill>
                <a:latin typeface="Open Sans Bold"/>
                <a:ea typeface="Open Sans Bold"/>
                <a:cs typeface="Open Sans Bold"/>
                <a:sym typeface="Open Sans Bold"/>
              </a:rPr>
              <a:t>  </a:t>
            </a:r>
            <a:r>
              <a:rPr lang="en-US" sz="8500" b="1" dirty="0">
                <a:solidFill>
                  <a:srgbClr val="FFDE59"/>
                </a:solidFill>
                <a:latin typeface="Open Sans Bold"/>
                <a:ea typeface="Open Sans Bold"/>
                <a:cs typeface="Open Sans Bold"/>
                <a:sym typeface="Open Sans Bold"/>
              </a:rPr>
              <a:t>-</a:t>
            </a:r>
          </a:p>
        </p:txBody>
      </p:sp>
      <p:sp>
        <p:nvSpPr>
          <p:cNvPr id="21" name="TextBox 20">
            <a:extLst>
              <a:ext uri="{FF2B5EF4-FFF2-40B4-BE49-F238E27FC236}">
                <a16:creationId xmlns:a16="http://schemas.microsoft.com/office/drawing/2014/main" id="{AEC60988-0864-4148-AC23-13CE777ED407}"/>
              </a:ext>
            </a:extLst>
          </p:cNvPr>
          <p:cNvSpPr txBox="1"/>
          <p:nvPr/>
        </p:nvSpPr>
        <p:spPr>
          <a:xfrm>
            <a:off x="11201400" y="1904935"/>
            <a:ext cx="662205" cy="1400383"/>
          </a:xfrm>
          <a:prstGeom prst="rect">
            <a:avLst/>
          </a:prstGeom>
          <a:noFill/>
        </p:spPr>
        <p:txBody>
          <a:bodyPr wrap="square">
            <a:spAutoFit/>
          </a:bodyPr>
          <a:lstStyle/>
          <a:p>
            <a:r>
              <a:rPr lang="en-US" sz="8500" b="1" dirty="0">
                <a:solidFill>
                  <a:srgbClr val="FFDE59"/>
                </a:solidFill>
                <a:latin typeface="Open Sans Bold"/>
                <a:ea typeface="Open Sans Bold"/>
                <a:cs typeface="Open Sans Bold"/>
                <a:sym typeface="Open Sans Bold"/>
              </a:rPr>
              <a:t>-</a:t>
            </a:r>
            <a:endParaRPr lang="ru-RU" sz="8500" dirty="0"/>
          </a:p>
        </p:txBody>
      </p:sp>
      <p:sp>
        <p:nvSpPr>
          <p:cNvPr id="23" name="TextBox 22">
            <a:extLst>
              <a:ext uri="{FF2B5EF4-FFF2-40B4-BE49-F238E27FC236}">
                <a16:creationId xmlns:a16="http://schemas.microsoft.com/office/drawing/2014/main" id="{C6E3469E-08CA-4725-BAE8-61FF14183CDF}"/>
              </a:ext>
            </a:extLst>
          </p:cNvPr>
          <p:cNvSpPr txBox="1"/>
          <p:nvPr/>
        </p:nvSpPr>
        <p:spPr>
          <a:xfrm>
            <a:off x="11201400" y="5708603"/>
            <a:ext cx="662205" cy="1446550"/>
          </a:xfrm>
          <a:prstGeom prst="rect">
            <a:avLst/>
          </a:prstGeom>
          <a:noFill/>
        </p:spPr>
        <p:txBody>
          <a:bodyPr wrap="square">
            <a:spAutoFit/>
          </a:bodyPr>
          <a:lstStyle/>
          <a:p>
            <a:r>
              <a:rPr lang="en-US" sz="8500" b="1" dirty="0">
                <a:solidFill>
                  <a:srgbClr val="FFDE59"/>
                </a:solidFill>
                <a:latin typeface="Open Sans Bold"/>
                <a:ea typeface="Open Sans Bold"/>
                <a:cs typeface="Open Sans Bold"/>
                <a:sym typeface="Open Sans Bold"/>
              </a:rPr>
              <a:t>-</a:t>
            </a:r>
            <a:endParaRPr lang="ru-RU" sz="8500" dirty="0"/>
          </a:p>
        </p:txBody>
      </p:sp>
      <p:sp>
        <p:nvSpPr>
          <p:cNvPr id="25" name="TextBox 24">
            <a:extLst>
              <a:ext uri="{FF2B5EF4-FFF2-40B4-BE49-F238E27FC236}">
                <a16:creationId xmlns:a16="http://schemas.microsoft.com/office/drawing/2014/main" id="{80456896-CC6F-44C8-8B30-032CA8C58E1E}"/>
              </a:ext>
            </a:extLst>
          </p:cNvPr>
          <p:cNvSpPr txBox="1"/>
          <p:nvPr/>
        </p:nvSpPr>
        <p:spPr>
          <a:xfrm>
            <a:off x="3739317" y="7691435"/>
            <a:ext cx="10891520" cy="1518236"/>
          </a:xfrm>
          <a:prstGeom prst="rect">
            <a:avLst/>
          </a:prstGeom>
          <a:noFill/>
        </p:spPr>
        <p:txBody>
          <a:bodyPr wrap="square">
            <a:spAutoFit/>
          </a:bodyPr>
          <a:lstStyle/>
          <a:p>
            <a:pPr algn="ctr">
              <a:lnSpc>
                <a:spcPts val="11900"/>
              </a:lnSpc>
            </a:pPr>
            <a:r>
              <a:rPr lang="en-US" sz="8500" b="1" dirty="0">
                <a:solidFill>
                  <a:srgbClr val="FFFFFF"/>
                </a:solidFill>
                <a:latin typeface="Open Sans Bold"/>
                <a:ea typeface="Open Sans Bold"/>
                <a:cs typeface="Open Sans Bold"/>
                <a:sym typeface="Open Sans Bold"/>
              </a:rPr>
              <a:t>202</a:t>
            </a:r>
            <a:r>
              <a:rPr lang="ru-RU" sz="8500" b="1" dirty="0">
                <a:solidFill>
                  <a:srgbClr val="FFFFFF"/>
                </a:solidFill>
                <a:latin typeface="Open Sans Bold"/>
                <a:ea typeface="Open Sans Bold"/>
                <a:cs typeface="Open Sans Bold"/>
                <a:sym typeface="Open Sans Bold"/>
              </a:rPr>
              <a:t>5</a:t>
            </a:r>
            <a:r>
              <a:rPr lang="en-US" sz="8500" b="1" dirty="0">
                <a:solidFill>
                  <a:srgbClr val="FFFFFF"/>
                </a:solidFill>
                <a:latin typeface="Open Sans Bold"/>
                <a:ea typeface="Open Sans Bold"/>
                <a:cs typeface="Open Sans Bold"/>
                <a:sym typeface="Open Sans Bold"/>
              </a:rPr>
              <a:t> </a:t>
            </a:r>
            <a:r>
              <a:rPr lang="en-US" sz="8500" b="1" dirty="0">
                <a:solidFill>
                  <a:srgbClr val="FFDE59"/>
                </a:solidFill>
                <a:latin typeface="Open Sans Bold"/>
                <a:ea typeface="Open Sans Bold"/>
                <a:cs typeface="Open Sans Bold"/>
                <a:sym typeface="Open Sans Bold"/>
              </a:rPr>
              <a:t> </a:t>
            </a:r>
          </a:p>
        </p:txBody>
      </p:sp>
      <p:sp>
        <p:nvSpPr>
          <p:cNvPr id="27" name="TextBox 26">
            <a:extLst>
              <a:ext uri="{FF2B5EF4-FFF2-40B4-BE49-F238E27FC236}">
                <a16:creationId xmlns:a16="http://schemas.microsoft.com/office/drawing/2014/main" id="{CFA39136-E793-497F-B996-3B7F4776BFA5}"/>
              </a:ext>
            </a:extLst>
          </p:cNvPr>
          <p:cNvSpPr txBox="1"/>
          <p:nvPr/>
        </p:nvSpPr>
        <p:spPr>
          <a:xfrm>
            <a:off x="11255185" y="7637869"/>
            <a:ext cx="511444" cy="1446550"/>
          </a:xfrm>
          <a:prstGeom prst="rect">
            <a:avLst/>
          </a:prstGeom>
          <a:noFill/>
        </p:spPr>
        <p:txBody>
          <a:bodyPr wrap="square">
            <a:spAutoFit/>
          </a:bodyPr>
          <a:lstStyle/>
          <a:p>
            <a:r>
              <a:rPr lang="en-US" sz="8500" b="1" dirty="0">
                <a:solidFill>
                  <a:srgbClr val="FFDE59"/>
                </a:solidFill>
                <a:latin typeface="Open Sans Bold"/>
                <a:ea typeface="Open Sans Bold"/>
                <a:cs typeface="Open Sans Bold"/>
                <a:sym typeface="Open Sans Bold"/>
              </a:rPr>
              <a:t>-</a:t>
            </a:r>
            <a:endParaRPr lang="ru-RU" sz="8500" dirty="0"/>
          </a:p>
        </p:txBody>
      </p:sp>
      <p:pic>
        <p:nvPicPr>
          <p:cNvPr id="1026" name="Picture 2">
            <a:extLst>
              <a:ext uri="{FF2B5EF4-FFF2-40B4-BE49-F238E27FC236}">
                <a16:creationId xmlns:a16="http://schemas.microsoft.com/office/drawing/2014/main" id="{7BDBD979-577A-4E78-973E-38BC7F44FE2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709" t="5565" r="-1709" b="23693"/>
          <a:stretch/>
        </p:blipFill>
        <p:spPr bwMode="auto">
          <a:xfrm>
            <a:off x="-8173" y="7155153"/>
            <a:ext cx="6803322" cy="31631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693099" y="-4159"/>
            <a:ext cx="16192992" cy="1226316"/>
            <a:chOff x="0" y="0"/>
            <a:chExt cx="4264821" cy="322980"/>
          </a:xfrm>
        </p:grpSpPr>
        <p:sp>
          <p:nvSpPr>
            <p:cNvPr id="3" name="Freeform 3"/>
            <p:cNvSpPr/>
            <p:nvPr/>
          </p:nvSpPr>
          <p:spPr>
            <a:xfrm>
              <a:off x="0" y="0"/>
              <a:ext cx="4264821" cy="322980"/>
            </a:xfrm>
            <a:custGeom>
              <a:avLst/>
              <a:gdLst/>
              <a:ahLst/>
              <a:cxnLst/>
              <a:rect l="l" t="t" r="r" b="b"/>
              <a:pathLst>
                <a:path w="4264821" h="322980">
                  <a:moveTo>
                    <a:pt x="0" y="0"/>
                  </a:moveTo>
                  <a:lnTo>
                    <a:pt x="4264821" y="0"/>
                  </a:lnTo>
                  <a:lnTo>
                    <a:pt x="4264821" y="322980"/>
                  </a:lnTo>
                  <a:lnTo>
                    <a:pt x="0" y="322980"/>
                  </a:lnTo>
                  <a:close/>
                </a:path>
              </a:pathLst>
            </a:custGeom>
            <a:solidFill>
              <a:srgbClr val="206F48"/>
            </a:solidFill>
          </p:spPr>
        </p:sp>
        <p:sp>
          <p:nvSpPr>
            <p:cNvPr id="4" name="TextBox 4"/>
            <p:cNvSpPr txBox="1"/>
            <p:nvPr/>
          </p:nvSpPr>
          <p:spPr>
            <a:xfrm>
              <a:off x="0" y="-133350"/>
              <a:ext cx="4264821" cy="456330"/>
            </a:xfrm>
            <a:prstGeom prst="rect">
              <a:avLst/>
            </a:prstGeom>
          </p:spPr>
          <p:txBody>
            <a:bodyPr lIns="50800" tIns="50800" rIns="50800" bIns="50800" rtlCol="0" anchor="ctr"/>
            <a:lstStyle/>
            <a:p>
              <a:pPr algn="ctr">
                <a:lnSpc>
                  <a:spcPts val="8203"/>
                </a:lnSpc>
              </a:pPr>
              <a:endParaRPr/>
            </a:p>
          </p:txBody>
        </p:sp>
      </p:grpSp>
      <p:sp>
        <p:nvSpPr>
          <p:cNvPr id="5" name="Freeform 5"/>
          <p:cNvSpPr/>
          <p:nvPr/>
        </p:nvSpPr>
        <p:spPr>
          <a:xfrm>
            <a:off x="0" y="0"/>
            <a:ext cx="5333954" cy="10287000"/>
          </a:xfrm>
          <a:custGeom>
            <a:avLst/>
            <a:gdLst/>
            <a:ahLst/>
            <a:cxnLst/>
            <a:rect l="l" t="t" r="r" b="b"/>
            <a:pathLst>
              <a:path w="5333954" h="10287000">
                <a:moveTo>
                  <a:pt x="0" y="0"/>
                </a:moveTo>
                <a:lnTo>
                  <a:pt x="5333954" y="0"/>
                </a:lnTo>
                <a:lnTo>
                  <a:pt x="5333954" y="10287000"/>
                </a:lnTo>
                <a:lnTo>
                  <a:pt x="0" y="10287000"/>
                </a:lnTo>
                <a:lnTo>
                  <a:pt x="0" y="0"/>
                </a:lnTo>
                <a:close/>
              </a:path>
            </a:pathLst>
          </a:custGeom>
          <a:blipFill>
            <a:blip r:embed="rId2"/>
            <a:stretch>
              <a:fillRect l="-35090" r="-154378"/>
            </a:stretch>
          </a:blipFill>
        </p:spPr>
      </p:sp>
      <p:sp>
        <p:nvSpPr>
          <p:cNvPr id="6" name="TextBox 6"/>
          <p:cNvSpPr txBox="1"/>
          <p:nvPr/>
        </p:nvSpPr>
        <p:spPr>
          <a:xfrm>
            <a:off x="7442798" y="277263"/>
            <a:ext cx="10845202" cy="730969"/>
          </a:xfrm>
          <a:prstGeom prst="rect">
            <a:avLst/>
          </a:prstGeom>
        </p:spPr>
        <p:txBody>
          <a:bodyPr lIns="0" tIns="0" rIns="0" bIns="0" rtlCol="0" anchor="t">
            <a:spAutoFit/>
          </a:bodyPr>
          <a:lstStyle/>
          <a:p>
            <a:pPr>
              <a:lnSpc>
                <a:spcPts val="5742"/>
              </a:lnSpc>
            </a:pPr>
            <a:r>
              <a:rPr lang="en-US" sz="5859" b="1" dirty="0">
                <a:solidFill>
                  <a:srgbClr val="FFFFFF"/>
                </a:solidFill>
                <a:latin typeface="Bebas Neue Bold"/>
                <a:ea typeface="Bebas Neue Bold"/>
                <a:cs typeface="Bebas Neue Bold"/>
                <a:sym typeface="Bebas Neue Bold"/>
              </a:rPr>
              <a:t>AGRO-INDUSTRIAL PRODUCTION</a:t>
            </a:r>
          </a:p>
        </p:txBody>
      </p:sp>
      <p:grpSp>
        <p:nvGrpSpPr>
          <p:cNvPr id="7" name="Group 7"/>
          <p:cNvGrpSpPr/>
          <p:nvPr/>
        </p:nvGrpSpPr>
        <p:grpSpPr>
          <a:xfrm>
            <a:off x="5748848" y="1357862"/>
            <a:ext cx="12327765" cy="1420568"/>
            <a:chOff x="0" y="0"/>
            <a:chExt cx="16437020" cy="1894091"/>
          </a:xfrm>
        </p:grpSpPr>
        <p:grpSp>
          <p:nvGrpSpPr>
            <p:cNvPr id="8" name="Group 8"/>
            <p:cNvGrpSpPr/>
            <p:nvPr/>
          </p:nvGrpSpPr>
          <p:grpSpPr>
            <a:xfrm>
              <a:off x="0" y="0"/>
              <a:ext cx="16437020" cy="1894091"/>
              <a:chOff x="0" y="0"/>
              <a:chExt cx="3246819" cy="374141"/>
            </a:xfrm>
          </p:grpSpPr>
          <p:sp>
            <p:nvSpPr>
              <p:cNvPr id="9" name="Freeform 9"/>
              <p:cNvSpPr/>
              <p:nvPr/>
            </p:nvSpPr>
            <p:spPr>
              <a:xfrm>
                <a:off x="0" y="0"/>
                <a:ext cx="3246819" cy="374142"/>
              </a:xfrm>
              <a:custGeom>
                <a:avLst/>
                <a:gdLst/>
                <a:ahLst/>
                <a:cxnLst/>
                <a:rect l="l" t="t" r="r" b="b"/>
                <a:pathLst>
                  <a:path w="3246819" h="374142">
                    <a:moveTo>
                      <a:pt x="32028" y="0"/>
                    </a:moveTo>
                    <a:lnTo>
                      <a:pt x="3214791" y="0"/>
                    </a:lnTo>
                    <a:cubicBezTo>
                      <a:pt x="3223285" y="0"/>
                      <a:pt x="3231431" y="3374"/>
                      <a:pt x="3237438" y="9381"/>
                    </a:cubicBezTo>
                    <a:cubicBezTo>
                      <a:pt x="3243444" y="15387"/>
                      <a:pt x="3246819" y="23534"/>
                      <a:pt x="3246819" y="32028"/>
                    </a:cubicBezTo>
                    <a:lnTo>
                      <a:pt x="3246819" y="342113"/>
                    </a:lnTo>
                    <a:cubicBezTo>
                      <a:pt x="3246819" y="359802"/>
                      <a:pt x="3232479" y="374142"/>
                      <a:pt x="3214791" y="374142"/>
                    </a:cubicBezTo>
                    <a:lnTo>
                      <a:pt x="32028" y="374142"/>
                    </a:lnTo>
                    <a:cubicBezTo>
                      <a:pt x="14340" y="374142"/>
                      <a:pt x="0" y="359802"/>
                      <a:pt x="0" y="342113"/>
                    </a:cubicBezTo>
                    <a:lnTo>
                      <a:pt x="0" y="32028"/>
                    </a:lnTo>
                    <a:cubicBezTo>
                      <a:pt x="0" y="14340"/>
                      <a:pt x="14340" y="0"/>
                      <a:pt x="32028" y="0"/>
                    </a:cubicBezTo>
                    <a:close/>
                  </a:path>
                </a:pathLst>
              </a:custGeom>
              <a:solidFill>
                <a:srgbClr val="FFDE59">
                  <a:alpha val="89804"/>
                </a:srgbClr>
              </a:solidFill>
            </p:spPr>
          </p:sp>
          <p:sp>
            <p:nvSpPr>
              <p:cNvPr id="10" name="TextBox 10"/>
              <p:cNvSpPr txBox="1"/>
              <p:nvPr/>
            </p:nvSpPr>
            <p:spPr>
              <a:xfrm>
                <a:off x="0" y="-76200"/>
                <a:ext cx="3246819" cy="450341"/>
              </a:xfrm>
              <a:prstGeom prst="rect">
                <a:avLst/>
              </a:prstGeom>
            </p:spPr>
            <p:txBody>
              <a:bodyPr lIns="50800" tIns="50800" rIns="50800" bIns="50800" rtlCol="0" anchor="ctr"/>
              <a:lstStyle/>
              <a:p>
                <a:pPr algn="ctr">
                  <a:lnSpc>
                    <a:spcPts val="3439"/>
                  </a:lnSpc>
                </a:pPr>
                <a:endParaRPr/>
              </a:p>
            </p:txBody>
          </p:sp>
        </p:grpSp>
        <p:sp>
          <p:nvSpPr>
            <p:cNvPr id="11" name="TextBox 11"/>
            <p:cNvSpPr txBox="1"/>
            <p:nvPr/>
          </p:nvSpPr>
          <p:spPr>
            <a:xfrm>
              <a:off x="733581" y="229496"/>
              <a:ext cx="14641496" cy="1377950"/>
            </a:xfrm>
            <a:prstGeom prst="rect">
              <a:avLst/>
            </a:prstGeom>
          </p:spPr>
          <p:txBody>
            <a:bodyPr lIns="0" tIns="0" rIns="0" bIns="0" rtlCol="0" anchor="t">
              <a:spAutoFit/>
            </a:bodyPr>
            <a:lstStyle/>
            <a:p>
              <a:pPr algn="ctr">
                <a:lnSpc>
                  <a:spcPts val="4200"/>
                </a:lnSpc>
              </a:pPr>
              <a:r>
                <a:rPr lang="en-US" sz="3000" b="1" i="1" dirty="0">
                  <a:solidFill>
                    <a:srgbClr val="000000"/>
                  </a:solidFill>
                  <a:latin typeface="Open Sans Bold Italics"/>
                  <a:ea typeface="Open Sans Bold Italics"/>
                  <a:cs typeface="Open Sans Bold Italics"/>
                  <a:sym typeface="Open Sans Bold Italics"/>
                </a:rPr>
                <a:t>The compound feeds produced by BNBC is a high–quality product with a high conversion rate.</a:t>
              </a:r>
            </a:p>
          </p:txBody>
        </p:sp>
      </p:grpSp>
      <p:grpSp>
        <p:nvGrpSpPr>
          <p:cNvPr id="12" name="Group 12"/>
          <p:cNvGrpSpPr/>
          <p:nvPr/>
        </p:nvGrpSpPr>
        <p:grpSpPr>
          <a:xfrm>
            <a:off x="5101464" y="1147962"/>
            <a:ext cx="13643005" cy="7117535"/>
            <a:chOff x="-309987" y="-279867"/>
            <a:chExt cx="18190673" cy="9490048"/>
          </a:xfrm>
        </p:grpSpPr>
        <p:sp>
          <p:nvSpPr>
            <p:cNvPr id="13" name="Freeform 13"/>
            <p:cNvSpPr/>
            <p:nvPr/>
          </p:nvSpPr>
          <p:spPr>
            <a:xfrm>
              <a:off x="66368" y="2685743"/>
              <a:ext cx="17272062" cy="6524438"/>
            </a:xfrm>
            <a:custGeom>
              <a:avLst/>
              <a:gdLst/>
              <a:ahLst/>
              <a:cxnLst/>
              <a:rect l="l" t="t" r="r" b="b"/>
              <a:pathLst>
                <a:path w="17272062" h="6524438">
                  <a:moveTo>
                    <a:pt x="0" y="0"/>
                  </a:moveTo>
                  <a:lnTo>
                    <a:pt x="17272061" y="0"/>
                  </a:lnTo>
                  <a:lnTo>
                    <a:pt x="17272061" y="6524439"/>
                  </a:lnTo>
                  <a:lnTo>
                    <a:pt x="0" y="6524439"/>
                  </a:lnTo>
                  <a:lnTo>
                    <a:pt x="0" y="0"/>
                  </a:lnTo>
                  <a:close/>
                </a:path>
              </a:pathLst>
            </a:custGeom>
            <a:blipFill>
              <a:blip r:embed="rId3"/>
              <a:stretch>
                <a:fillRect l="-22244" r="-27357"/>
              </a:stretch>
            </a:blipFill>
          </p:spPr>
        </p:sp>
        <p:sp>
          <p:nvSpPr>
            <p:cNvPr id="14" name="AutoShape 14"/>
            <p:cNvSpPr/>
            <p:nvPr/>
          </p:nvSpPr>
          <p:spPr>
            <a:xfrm flipH="1" flipV="1">
              <a:off x="2779366" y="2904738"/>
              <a:ext cx="23218" cy="2173401"/>
            </a:xfrm>
            <a:prstGeom prst="line">
              <a:avLst/>
            </a:prstGeom>
            <a:ln w="38100" cap="flat">
              <a:solidFill>
                <a:srgbClr val="206F48"/>
              </a:solidFill>
              <a:prstDash val="solid"/>
              <a:headEnd type="none" w="sm" len="sm"/>
              <a:tailEnd type="none" w="sm" len="sm"/>
            </a:ln>
          </p:spPr>
        </p:sp>
        <p:sp>
          <p:nvSpPr>
            <p:cNvPr id="15" name="AutoShape 15"/>
            <p:cNvSpPr/>
            <p:nvPr/>
          </p:nvSpPr>
          <p:spPr>
            <a:xfrm flipH="1">
              <a:off x="2814995" y="5044921"/>
              <a:ext cx="934303" cy="16604"/>
            </a:xfrm>
            <a:prstGeom prst="line">
              <a:avLst/>
            </a:prstGeom>
            <a:ln w="38100" cap="flat">
              <a:solidFill>
                <a:srgbClr val="206F48"/>
              </a:solidFill>
              <a:prstDash val="solid"/>
              <a:headEnd type="none" w="sm" len="sm"/>
              <a:tailEnd type="none" w="sm" len="sm"/>
            </a:ln>
          </p:spPr>
        </p:sp>
        <p:sp>
          <p:nvSpPr>
            <p:cNvPr id="16" name="AutoShape 16"/>
            <p:cNvSpPr/>
            <p:nvPr/>
          </p:nvSpPr>
          <p:spPr>
            <a:xfrm flipH="1" flipV="1">
              <a:off x="9695809" y="2904976"/>
              <a:ext cx="11609" cy="2106727"/>
            </a:xfrm>
            <a:prstGeom prst="line">
              <a:avLst/>
            </a:prstGeom>
            <a:ln w="38100" cap="flat">
              <a:solidFill>
                <a:srgbClr val="206F48"/>
              </a:solidFill>
              <a:prstDash val="solid"/>
              <a:headEnd type="none" w="sm" len="sm"/>
              <a:tailEnd type="none" w="sm" len="sm"/>
            </a:ln>
          </p:spPr>
        </p:sp>
        <p:sp>
          <p:nvSpPr>
            <p:cNvPr id="17" name="AutoShape 17"/>
            <p:cNvSpPr/>
            <p:nvPr/>
          </p:nvSpPr>
          <p:spPr>
            <a:xfrm flipH="1">
              <a:off x="9719829" y="4978485"/>
              <a:ext cx="934303" cy="16604"/>
            </a:xfrm>
            <a:prstGeom prst="line">
              <a:avLst/>
            </a:prstGeom>
            <a:ln w="38100" cap="flat">
              <a:solidFill>
                <a:srgbClr val="206F48"/>
              </a:solidFill>
              <a:prstDash val="solid"/>
              <a:headEnd type="none" w="sm" len="sm"/>
              <a:tailEnd type="none" w="sm" len="sm"/>
            </a:ln>
          </p:spPr>
        </p:sp>
        <p:sp>
          <p:nvSpPr>
            <p:cNvPr id="18" name="AutoShape 18"/>
            <p:cNvSpPr/>
            <p:nvPr/>
          </p:nvSpPr>
          <p:spPr>
            <a:xfrm flipV="1">
              <a:off x="1512301" y="5877768"/>
              <a:ext cx="338" cy="2086387"/>
            </a:xfrm>
            <a:prstGeom prst="line">
              <a:avLst/>
            </a:prstGeom>
            <a:ln w="38100" cap="flat">
              <a:solidFill>
                <a:srgbClr val="206F48"/>
              </a:solidFill>
              <a:prstDash val="solid"/>
              <a:headEnd type="none" w="sm" len="sm"/>
              <a:tailEnd type="none" w="sm" len="sm"/>
            </a:ln>
          </p:spPr>
        </p:sp>
        <p:sp>
          <p:nvSpPr>
            <p:cNvPr id="19" name="TextBox 19"/>
            <p:cNvSpPr txBox="1"/>
            <p:nvPr/>
          </p:nvSpPr>
          <p:spPr>
            <a:xfrm>
              <a:off x="1283589" y="3857420"/>
              <a:ext cx="438631" cy="2682832"/>
            </a:xfrm>
            <a:prstGeom prst="rect">
              <a:avLst/>
            </a:prstGeom>
          </p:spPr>
          <p:txBody>
            <a:bodyPr lIns="0" tIns="0" rIns="0" bIns="0" rtlCol="0" anchor="t">
              <a:spAutoFit/>
            </a:bodyPr>
            <a:lstStyle/>
            <a:p>
              <a:pPr algn="ctr">
                <a:lnSpc>
                  <a:spcPts val="16993"/>
                </a:lnSpc>
              </a:pPr>
              <a:r>
                <a:rPr lang="en-US" sz="12138" b="1" dirty="0">
                  <a:solidFill>
                    <a:srgbClr val="22503F"/>
                  </a:solidFill>
                  <a:latin typeface="Open Sans Bold"/>
                  <a:ea typeface="Open Sans Bold"/>
                  <a:cs typeface="Open Sans Bold"/>
                  <a:sym typeface="Open Sans Bold"/>
                </a:rPr>
                <a:t>.</a:t>
              </a:r>
            </a:p>
          </p:txBody>
        </p:sp>
        <p:sp>
          <p:nvSpPr>
            <p:cNvPr id="20" name="TextBox 20"/>
            <p:cNvSpPr txBox="1"/>
            <p:nvPr/>
          </p:nvSpPr>
          <p:spPr>
            <a:xfrm>
              <a:off x="1830734" y="6191194"/>
              <a:ext cx="4812423" cy="1606082"/>
            </a:xfrm>
            <a:prstGeom prst="rect">
              <a:avLst/>
            </a:prstGeom>
          </p:spPr>
          <p:txBody>
            <a:bodyPr lIns="0" tIns="0" rIns="0" bIns="0" rtlCol="0" anchor="t">
              <a:spAutoFit/>
            </a:bodyPr>
            <a:lstStyle/>
            <a:p>
              <a:pPr algn="l">
                <a:lnSpc>
                  <a:spcPts val="3216"/>
                </a:lnSpc>
              </a:pPr>
              <a:r>
                <a:rPr lang="en-US" sz="2297" b="1" i="1" dirty="0">
                  <a:solidFill>
                    <a:srgbClr val="000000"/>
                  </a:solidFill>
                  <a:latin typeface="Open Sans Bold Italics"/>
                  <a:ea typeface="Open Sans Bold Italics"/>
                  <a:cs typeface="Open Sans Bold Italics"/>
                  <a:sym typeface="Open Sans Bold Italics"/>
                </a:rPr>
                <a:t>a plant for the production of compound feeds for pigs</a:t>
              </a:r>
            </a:p>
          </p:txBody>
        </p:sp>
        <p:sp>
          <p:nvSpPr>
            <p:cNvPr id="21" name="AutoShape 21"/>
            <p:cNvSpPr/>
            <p:nvPr/>
          </p:nvSpPr>
          <p:spPr>
            <a:xfrm flipH="1" flipV="1">
              <a:off x="6742273" y="5948166"/>
              <a:ext cx="23218" cy="2015989"/>
            </a:xfrm>
            <a:prstGeom prst="line">
              <a:avLst/>
            </a:prstGeom>
            <a:ln w="38100" cap="flat">
              <a:solidFill>
                <a:srgbClr val="206F48"/>
              </a:solidFill>
              <a:prstDash val="solid"/>
              <a:headEnd type="none" w="sm" len="sm"/>
              <a:tailEnd type="none" w="sm" len="sm"/>
            </a:ln>
          </p:spPr>
        </p:sp>
        <p:sp>
          <p:nvSpPr>
            <p:cNvPr id="22" name="AutoShape 22"/>
            <p:cNvSpPr/>
            <p:nvPr/>
          </p:nvSpPr>
          <p:spPr>
            <a:xfrm flipH="1">
              <a:off x="6765492" y="7945105"/>
              <a:ext cx="781040" cy="0"/>
            </a:xfrm>
            <a:prstGeom prst="line">
              <a:avLst/>
            </a:prstGeom>
            <a:ln w="38100" cap="flat">
              <a:solidFill>
                <a:srgbClr val="206F48"/>
              </a:solidFill>
              <a:prstDash val="solid"/>
              <a:headEnd type="none" w="sm" len="sm"/>
              <a:tailEnd type="none" w="sm" len="sm"/>
            </a:ln>
          </p:spPr>
        </p:sp>
        <p:sp>
          <p:nvSpPr>
            <p:cNvPr id="23" name="AutoShape 23"/>
            <p:cNvSpPr/>
            <p:nvPr/>
          </p:nvSpPr>
          <p:spPr>
            <a:xfrm flipV="1">
              <a:off x="12799383" y="5905205"/>
              <a:ext cx="30658" cy="2039900"/>
            </a:xfrm>
            <a:prstGeom prst="line">
              <a:avLst/>
            </a:prstGeom>
            <a:ln w="38100" cap="flat">
              <a:solidFill>
                <a:srgbClr val="206F48"/>
              </a:solidFill>
              <a:prstDash val="solid"/>
              <a:headEnd type="none" w="sm" len="sm"/>
              <a:tailEnd type="none" w="sm" len="sm"/>
            </a:ln>
          </p:spPr>
        </p:sp>
        <p:sp>
          <p:nvSpPr>
            <p:cNvPr id="24" name="TextBox 24"/>
            <p:cNvSpPr txBox="1"/>
            <p:nvPr/>
          </p:nvSpPr>
          <p:spPr>
            <a:xfrm>
              <a:off x="2560051" y="847693"/>
              <a:ext cx="438631" cy="2682833"/>
            </a:xfrm>
            <a:prstGeom prst="rect">
              <a:avLst/>
            </a:prstGeom>
          </p:spPr>
          <p:txBody>
            <a:bodyPr lIns="0" tIns="0" rIns="0" bIns="0" rtlCol="0" anchor="t">
              <a:spAutoFit/>
            </a:bodyPr>
            <a:lstStyle/>
            <a:p>
              <a:pPr algn="ctr">
                <a:lnSpc>
                  <a:spcPts val="16993"/>
                </a:lnSpc>
              </a:pPr>
              <a:r>
                <a:rPr lang="en-US" sz="12138" b="1">
                  <a:solidFill>
                    <a:srgbClr val="22503F"/>
                  </a:solidFill>
                  <a:latin typeface="Open Sans Bold"/>
                  <a:ea typeface="Open Sans Bold"/>
                  <a:cs typeface="Open Sans Bold"/>
                  <a:sym typeface="Open Sans Bold"/>
                </a:rPr>
                <a:t>.</a:t>
              </a:r>
            </a:p>
          </p:txBody>
        </p:sp>
        <p:sp>
          <p:nvSpPr>
            <p:cNvPr id="25" name="TextBox 25"/>
            <p:cNvSpPr txBox="1"/>
            <p:nvPr/>
          </p:nvSpPr>
          <p:spPr>
            <a:xfrm>
              <a:off x="3243232" y="3017031"/>
              <a:ext cx="5988713" cy="1606082"/>
            </a:xfrm>
            <a:prstGeom prst="rect">
              <a:avLst/>
            </a:prstGeom>
          </p:spPr>
          <p:txBody>
            <a:bodyPr lIns="0" tIns="0" rIns="0" bIns="0" rtlCol="0" anchor="t">
              <a:spAutoFit/>
            </a:bodyPr>
            <a:lstStyle/>
            <a:p>
              <a:pPr>
                <a:lnSpc>
                  <a:spcPts val="3216"/>
                </a:lnSpc>
              </a:pPr>
              <a:r>
                <a:rPr lang="en-US" sz="2297" b="1" i="1" dirty="0">
                  <a:solidFill>
                    <a:srgbClr val="000000"/>
                  </a:solidFill>
                  <a:latin typeface="Open Sans Bold Italics"/>
                  <a:ea typeface="Open Sans Bold Italics"/>
                  <a:cs typeface="Open Sans Bold Italics"/>
                  <a:sym typeface="Open Sans Bold Italics"/>
                </a:rPr>
                <a:t>granary with a total volume of one-time storage of 448 thousand tons</a:t>
              </a:r>
            </a:p>
          </p:txBody>
        </p:sp>
        <p:sp>
          <p:nvSpPr>
            <p:cNvPr id="26" name="TextBox 26"/>
            <p:cNvSpPr txBox="1"/>
            <p:nvPr/>
          </p:nvSpPr>
          <p:spPr>
            <a:xfrm>
              <a:off x="9476493" y="847693"/>
              <a:ext cx="438631" cy="2682833"/>
            </a:xfrm>
            <a:prstGeom prst="rect">
              <a:avLst/>
            </a:prstGeom>
          </p:spPr>
          <p:txBody>
            <a:bodyPr lIns="0" tIns="0" rIns="0" bIns="0" rtlCol="0" anchor="t">
              <a:spAutoFit/>
            </a:bodyPr>
            <a:lstStyle/>
            <a:p>
              <a:pPr algn="ctr">
                <a:lnSpc>
                  <a:spcPts val="16993"/>
                </a:lnSpc>
              </a:pPr>
              <a:r>
                <a:rPr lang="en-US" sz="12138" b="1">
                  <a:solidFill>
                    <a:srgbClr val="22503F"/>
                  </a:solidFill>
                  <a:latin typeface="Open Sans Bold"/>
                  <a:ea typeface="Open Sans Bold"/>
                  <a:cs typeface="Open Sans Bold"/>
                  <a:sym typeface="Open Sans Bold"/>
                </a:rPr>
                <a:t>.</a:t>
              </a:r>
            </a:p>
          </p:txBody>
        </p:sp>
        <p:sp>
          <p:nvSpPr>
            <p:cNvPr id="27" name="TextBox 27"/>
            <p:cNvSpPr txBox="1"/>
            <p:nvPr/>
          </p:nvSpPr>
          <p:spPr>
            <a:xfrm>
              <a:off x="10385023" y="3017031"/>
              <a:ext cx="6016741" cy="1606082"/>
            </a:xfrm>
            <a:prstGeom prst="rect">
              <a:avLst/>
            </a:prstGeom>
          </p:spPr>
          <p:txBody>
            <a:bodyPr lIns="0" tIns="0" rIns="0" bIns="0" rtlCol="0" anchor="t">
              <a:spAutoFit/>
            </a:bodyPr>
            <a:lstStyle/>
            <a:p>
              <a:pPr>
                <a:lnSpc>
                  <a:spcPts val="3216"/>
                </a:lnSpc>
              </a:pPr>
              <a:r>
                <a:rPr lang="en-US" sz="2297" b="1" i="1" dirty="0">
                  <a:solidFill>
                    <a:srgbClr val="000000"/>
                  </a:solidFill>
                  <a:latin typeface="Open Sans Bold Italics"/>
                  <a:ea typeface="Open Sans Bold Italics"/>
                  <a:cs typeface="Open Sans Bold Italics"/>
                  <a:sym typeface="Open Sans Bold Italics"/>
                </a:rPr>
                <a:t>a plant for the production of compound feeds for cattle and poultry</a:t>
              </a:r>
            </a:p>
          </p:txBody>
        </p:sp>
        <p:sp>
          <p:nvSpPr>
            <p:cNvPr id="28" name="TextBox 28"/>
            <p:cNvSpPr txBox="1"/>
            <p:nvPr/>
          </p:nvSpPr>
          <p:spPr>
            <a:xfrm>
              <a:off x="6517273" y="3891030"/>
              <a:ext cx="438631" cy="2682832"/>
            </a:xfrm>
            <a:prstGeom prst="rect">
              <a:avLst/>
            </a:prstGeom>
          </p:spPr>
          <p:txBody>
            <a:bodyPr lIns="0" tIns="0" rIns="0" bIns="0" rtlCol="0" anchor="t">
              <a:spAutoFit/>
            </a:bodyPr>
            <a:lstStyle/>
            <a:p>
              <a:pPr algn="ctr">
                <a:lnSpc>
                  <a:spcPts val="16993"/>
                </a:lnSpc>
              </a:pPr>
              <a:r>
                <a:rPr lang="en-US" sz="12138" b="1" dirty="0">
                  <a:solidFill>
                    <a:srgbClr val="22503F"/>
                  </a:solidFill>
                  <a:latin typeface="Open Sans Bold"/>
                  <a:ea typeface="Open Sans Bold"/>
                  <a:cs typeface="Open Sans Bold"/>
                  <a:sym typeface="Open Sans Bold"/>
                </a:rPr>
                <a:t>.</a:t>
              </a:r>
            </a:p>
          </p:txBody>
        </p:sp>
        <p:sp>
          <p:nvSpPr>
            <p:cNvPr id="29" name="TextBox 29"/>
            <p:cNvSpPr txBox="1"/>
            <p:nvPr/>
          </p:nvSpPr>
          <p:spPr>
            <a:xfrm>
              <a:off x="7065672" y="6191194"/>
              <a:ext cx="5120695" cy="1606082"/>
            </a:xfrm>
            <a:prstGeom prst="rect">
              <a:avLst/>
            </a:prstGeom>
          </p:spPr>
          <p:txBody>
            <a:bodyPr lIns="0" tIns="0" rIns="0" bIns="0" rtlCol="0" anchor="t">
              <a:spAutoFit/>
            </a:bodyPr>
            <a:lstStyle/>
            <a:p>
              <a:pPr>
                <a:lnSpc>
                  <a:spcPts val="3216"/>
                </a:lnSpc>
              </a:pPr>
              <a:r>
                <a:rPr lang="en-US" sz="2297" b="1" i="1" dirty="0">
                  <a:solidFill>
                    <a:srgbClr val="000000"/>
                  </a:solidFill>
                  <a:latin typeface="Open Sans Bold Italics"/>
                  <a:ea typeface="Open Sans Bold Italics"/>
                  <a:cs typeface="Open Sans Bold Italics"/>
                  <a:sym typeface="Open Sans Bold Italics"/>
                </a:rPr>
                <a:t>a plant for the production of compound feeds for fish (including valuable species)</a:t>
              </a:r>
            </a:p>
          </p:txBody>
        </p:sp>
        <p:sp>
          <p:nvSpPr>
            <p:cNvPr id="30" name="TextBox 30"/>
            <p:cNvSpPr txBox="1"/>
            <p:nvPr/>
          </p:nvSpPr>
          <p:spPr>
            <a:xfrm>
              <a:off x="12580067" y="3857420"/>
              <a:ext cx="438631" cy="2682833"/>
            </a:xfrm>
            <a:prstGeom prst="rect">
              <a:avLst/>
            </a:prstGeom>
          </p:spPr>
          <p:txBody>
            <a:bodyPr lIns="0" tIns="0" rIns="0" bIns="0" rtlCol="0" anchor="t">
              <a:spAutoFit/>
            </a:bodyPr>
            <a:lstStyle/>
            <a:p>
              <a:pPr algn="ctr">
                <a:lnSpc>
                  <a:spcPts val="16993"/>
                </a:lnSpc>
              </a:pPr>
              <a:r>
                <a:rPr lang="en-US" sz="12138" b="1">
                  <a:solidFill>
                    <a:srgbClr val="22503F"/>
                  </a:solidFill>
                  <a:latin typeface="Open Sans Bold"/>
                  <a:ea typeface="Open Sans Bold"/>
                  <a:cs typeface="Open Sans Bold"/>
                  <a:sym typeface="Open Sans Bold"/>
                </a:rPr>
                <a:t>.</a:t>
              </a:r>
            </a:p>
          </p:txBody>
        </p:sp>
        <p:sp>
          <p:nvSpPr>
            <p:cNvPr id="31" name="TextBox 31"/>
            <p:cNvSpPr txBox="1"/>
            <p:nvPr/>
          </p:nvSpPr>
          <p:spPr>
            <a:xfrm>
              <a:off x="13171098" y="6191194"/>
              <a:ext cx="3885483" cy="1058923"/>
            </a:xfrm>
            <a:prstGeom prst="rect">
              <a:avLst/>
            </a:prstGeom>
          </p:spPr>
          <p:txBody>
            <a:bodyPr lIns="0" tIns="0" rIns="0" bIns="0" rtlCol="0" anchor="t">
              <a:spAutoFit/>
            </a:bodyPr>
            <a:lstStyle/>
            <a:p>
              <a:pPr>
                <a:lnSpc>
                  <a:spcPts val="3216"/>
                </a:lnSpc>
              </a:pPr>
              <a:r>
                <a:rPr lang="en-US" sz="2297" b="1" i="1" dirty="0">
                  <a:solidFill>
                    <a:srgbClr val="000000"/>
                  </a:solidFill>
                  <a:latin typeface="Open Sans Bold Italics"/>
                  <a:ea typeface="Open Sans Bold Italics"/>
                  <a:cs typeface="Open Sans Bold Italics"/>
                  <a:sym typeface="Open Sans Bold Italics"/>
                </a:rPr>
                <a:t>premix production plant</a:t>
              </a:r>
            </a:p>
          </p:txBody>
        </p:sp>
        <p:sp>
          <p:nvSpPr>
            <p:cNvPr id="32" name="AutoShape 32"/>
            <p:cNvSpPr/>
            <p:nvPr/>
          </p:nvSpPr>
          <p:spPr>
            <a:xfrm flipH="1">
              <a:off x="1512301" y="7983205"/>
              <a:ext cx="983248" cy="0"/>
            </a:xfrm>
            <a:prstGeom prst="line">
              <a:avLst/>
            </a:prstGeom>
            <a:ln w="38100" cap="flat">
              <a:solidFill>
                <a:srgbClr val="206F48"/>
              </a:solidFill>
              <a:prstDash val="solid"/>
              <a:headEnd type="none" w="sm" len="sm"/>
              <a:tailEnd type="none" w="sm" len="sm"/>
            </a:ln>
          </p:spPr>
        </p:sp>
        <p:sp>
          <p:nvSpPr>
            <p:cNvPr id="33" name="AutoShape 33"/>
            <p:cNvSpPr/>
            <p:nvPr/>
          </p:nvSpPr>
          <p:spPr>
            <a:xfrm flipH="1">
              <a:off x="12799383" y="7926055"/>
              <a:ext cx="983248" cy="0"/>
            </a:xfrm>
            <a:prstGeom prst="line">
              <a:avLst/>
            </a:prstGeom>
            <a:ln w="38100" cap="flat">
              <a:solidFill>
                <a:srgbClr val="206F48"/>
              </a:solidFill>
              <a:prstDash val="solid"/>
              <a:headEnd type="none" w="sm" len="sm"/>
              <a:tailEnd type="none" w="sm" len="sm"/>
            </a:ln>
          </p:spPr>
        </p:sp>
        <p:sp>
          <p:nvSpPr>
            <p:cNvPr id="34" name="TextBox 34"/>
            <p:cNvSpPr txBox="1"/>
            <p:nvPr/>
          </p:nvSpPr>
          <p:spPr>
            <a:xfrm>
              <a:off x="-309987" y="-279867"/>
              <a:ext cx="1205161" cy="4137287"/>
            </a:xfrm>
            <a:prstGeom prst="rect">
              <a:avLst/>
            </a:prstGeom>
          </p:spPr>
          <p:txBody>
            <a:bodyPr wrap="square" lIns="0" tIns="0" rIns="0" bIns="0" rtlCol="0" anchor="t">
              <a:spAutoFit/>
            </a:bodyPr>
            <a:lstStyle/>
            <a:p>
              <a:pPr algn="ctr">
                <a:lnSpc>
                  <a:spcPts val="25876"/>
                </a:lnSpc>
              </a:pPr>
              <a:r>
                <a:rPr lang="en-US" sz="18483" b="1" dirty="0">
                  <a:solidFill>
                    <a:srgbClr val="22503F"/>
                  </a:solidFill>
                  <a:latin typeface="Open Sans Bold"/>
                  <a:ea typeface="Open Sans Bold"/>
                  <a:cs typeface="Open Sans Bold"/>
                  <a:sym typeface="Open Sans Bold"/>
                </a:rPr>
                <a:t>.</a:t>
              </a:r>
            </a:p>
          </p:txBody>
        </p:sp>
        <p:sp>
          <p:nvSpPr>
            <p:cNvPr id="35" name="TextBox 35"/>
            <p:cNvSpPr txBox="1"/>
            <p:nvPr/>
          </p:nvSpPr>
          <p:spPr>
            <a:xfrm>
              <a:off x="16348451" y="2874893"/>
              <a:ext cx="1532235" cy="4137287"/>
            </a:xfrm>
            <a:prstGeom prst="rect">
              <a:avLst/>
            </a:prstGeom>
          </p:spPr>
          <p:txBody>
            <a:bodyPr wrap="square" lIns="0" tIns="0" rIns="0" bIns="0" rtlCol="0" anchor="t">
              <a:spAutoFit/>
            </a:bodyPr>
            <a:lstStyle/>
            <a:p>
              <a:pPr algn="ctr">
                <a:lnSpc>
                  <a:spcPts val="25876"/>
                </a:lnSpc>
              </a:pPr>
              <a:r>
                <a:rPr lang="en-US" sz="18483" b="1" dirty="0">
                  <a:solidFill>
                    <a:srgbClr val="FFDE59"/>
                  </a:solidFill>
                  <a:latin typeface="Open Sans Bold"/>
                  <a:ea typeface="Open Sans Bold"/>
                  <a:cs typeface="Open Sans Bold"/>
                  <a:sym typeface="Open Sans Bold"/>
                </a:rPr>
                <a:t>.</a:t>
              </a:r>
            </a:p>
          </p:txBody>
        </p:sp>
      </p:grpSp>
      <p:sp>
        <p:nvSpPr>
          <p:cNvPr id="36" name="TextBox 36"/>
          <p:cNvSpPr txBox="1"/>
          <p:nvPr/>
        </p:nvSpPr>
        <p:spPr>
          <a:xfrm>
            <a:off x="5748848" y="8620215"/>
            <a:ext cx="12327765" cy="1209495"/>
          </a:xfrm>
          <a:prstGeom prst="rect">
            <a:avLst/>
          </a:prstGeom>
        </p:spPr>
        <p:txBody>
          <a:bodyPr lIns="0" tIns="0" rIns="0" bIns="0" rtlCol="0" anchor="t">
            <a:spAutoFit/>
          </a:bodyPr>
          <a:lstStyle/>
          <a:p>
            <a:pPr algn="ctr">
              <a:lnSpc>
                <a:spcPts val="3159"/>
              </a:lnSpc>
              <a:spcBef>
                <a:spcPct val="0"/>
              </a:spcBef>
            </a:pPr>
            <a:r>
              <a:rPr lang="en-US" sz="2257" u="sng" dirty="0">
                <a:solidFill>
                  <a:srgbClr val="000000"/>
                </a:solidFill>
                <a:latin typeface="Poppins"/>
                <a:ea typeface="Poppins"/>
                <a:cs typeface="Poppins"/>
                <a:sym typeface="Poppins"/>
              </a:rPr>
              <a:t>The production facilities allow us to produce food with any formulation based on the wishes of the customer and the needs of animals, taking into account the requirements of state standards and technical specifications.</a:t>
            </a: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7653" y="-228209"/>
            <a:ext cx="19507703" cy="1479888"/>
            <a:chOff x="0" y="0"/>
            <a:chExt cx="5137831" cy="389765"/>
          </a:xfrm>
        </p:grpSpPr>
        <p:sp>
          <p:nvSpPr>
            <p:cNvPr id="3" name="Freeform 3"/>
            <p:cNvSpPr/>
            <p:nvPr/>
          </p:nvSpPr>
          <p:spPr>
            <a:xfrm>
              <a:off x="0" y="0"/>
              <a:ext cx="5137831" cy="389765"/>
            </a:xfrm>
            <a:custGeom>
              <a:avLst/>
              <a:gdLst/>
              <a:ahLst/>
              <a:cxnLst/>
              <a:rect l="l" t="t" r="r" b="b"/>
              <a:pathLst>
                <a:path w="5137831" h="389765">
                  <a:moveTo>
                    <a:pt x="0" y="0"/>
                  </a:moveTo>
                  <a:lnTo>
                    <a:pt x="5137831" y="0"/>
                  </a:lnTo>
                  <a:lnTo>
                    <a:pt x="5137831" y="389765"/>
                  </a:lnTo>
                  <a:lnTo>
                    <a:pt x="0" y="389765"/>
                  </a:lnTo>
                  <a:close/>
                </a:path>
              </a:pathLst>
            </a:custGeom>
            <a:solidFill>
              <a:srgbClr val="206F48"/>
            </a:solidFill>
          </p:spPr>
        </p:sp>
        <p:sp>
          <p:nvSpPr>
            <p:cNvPr id="4" name="TextBox 4"/>
            <p:cNvSpPr txBox="1"/>
            <p:nvPr/>
          </p:nvSpPr>
          <p:spPr>
            <a:xfrm>
              <a:off x="0" y="-76200"/>
              <a:ext cx="5137831" cy="465965"/>
            </a:xfrm>
            <a:prstGeom prst="rect">
              <a:avLst/>
            </a:prstGeom>
          </p:spPr>
          <p:txBody>
            <a:bodyPr lIns="50800" tIns="50800" rIns="50800" bIns="50800" rtlCol="0" anchor="ctr"/>
            <a:lstStyle/>
            <a:p>
              <a:pPr algn="ctr">
                <a:lnSpc>
                  <a:spcPts val="3589"/>
                </a:lnSpc>
              </a:pPr>
              <a:endParaRPr/>
            </a:p>
          </p:txBody>
        </p:sp>
      </p:grpSp>
      <p:grpSp>
        <p:nvGrpSpPr>
          <p:cNvPr id="5" name="Group 5"/>
          <p:cNvGrpSpPr/>
          <p:nvPr/>
        </p:nvGrpSpPr>
        <p:grpSpPr>
          <a:xfrm>
            <a:off x="414609" y="4559838"/>
            <a:ext cx="17458785" cy="1491907"/>
            <a:chOff x="0" y="-43176"/>
            <a:chExt cx="4598198" cy="392930"/>
          </a:xfrm>
        </p:grpSpPr>
        <p:sp>
          <p:nvSpPr>
            <p:cNvPr id="6" name="Freeform 6"/>
            <p:cNvSpPr/>
            <p:nvPr/>
          </p:nvSpPr>
          <p:spPr>
            <a:xfrm>
              <a:off x="0" y="0"/>
              <a:ext cx="4598198" cy="316730"/>
            </a:xfrm>
            <a:custGeom>
              <a:avLst/>
              <a:gdLst/>
              <a:ahLst/>
              <a:cxnLst/>
              <a:rect l="l" t="t" r="r" b="b"/>
              <a:pathLst>
                <a:path w="4598198" h="316730">
                  <a:moveTo>
                    <a:pt x="16851" y="0"/>
                  </a:moveTo>
                  <a:lnTo>
                    <a:pt x="4581347" y="0"/>
                  </a:lnTo>
                  <a:cubicBezTo>
                    <a:pt x="4585816" y="0"/>
                    <a:pt x="4590102" y="1775"/>
                    <a:pt x="4593262" y="4935"/>
                  </a:cubicBezTo>
                  <a:cubicBezTo>
                    <a:pt x="4596422" y="8096"/>
                    <a:pt x="4598198" y="12382"/>
                    <a:pt x="4598198" y="16851"/>
                  </a:cubicBezTo>
                  <a:lnTo>
                    <a:pt x="4598198" y="299880"/>
                  </a:lnTo>
                  <a:cubicBezTo>
                    <a:pt x="4598198" y="309186"/>
                    <a:pt x="4590653" y="316730"/>
                    <a:pt x="4581347" y="316730"/>
                  </a:cubicBezTo>
                  <a:lnTo>
                    <a:pt x="16851" y="316730"/>
                  </a:lnTo>
                  <a:cubicBezTo>
                    <a:pt x="12382" y="316730"/>
                    <a:pt x="8096" y="314955"/>
                    <a:pt x="4935" y="311795"/>
                  </a:cubicBezTo>
                  <a:cubicBezTo>
                    <a:pt x="1775" y="308635"/>
                    <a:pt x="0" y="304349"/>
                    <a:pt x="0" y="299880"/>
                  </a:cubicBezTo>
                  <a:lnTo>
                    <a:pt x="0" y="16851"/>
                  </a:lnTo>
                  <a:cubicBezTo>
                    <a:pt x="0" y="12382"/>
                    <a:pt x="1775" y="8096"/>
                    <a:pt x="4935" y="4935"/>
                  </a:cubicBezTo>
                  <a:cubicBezTo>
                    <a:pt x="8096" y="1775"/>
                    <a:pt x="12382" y="0"/>
                    <a:pt x="16851" y="0"/>
                  </a:cubicBezTo>
                  <a:close/>
                </a:path>
              </a:pathLst>
            </a:custGeom>
            <a:solidFill>
              <a:srgbClr val="FFDE59"/>
            </a:solidFill>
          </p:spPr>
        </p:sp>
        <p:sp>
          <p:nvSpPr>
            <p:cNvPr id="7" name="TextBox 7"/>
            <p:cNvSpPr txBox="1"/>
            <p:nvPr/>
          </p:nvSpPr>
          <p:spPr>
            <a:xfrm>
              <a:off x="0" y="-43176"/>
              <a:ext cx="4598197" cy="392930"/>
            </a:xfrm>
            <a:prstGeom prst="rect">
              <a:avLst/>
            </a:prstGeom>
          </p:spPr>
          <p:txBody>
            <a:bodyPr lIns="50800" tIns="50800" rIns="50800" bIns="50800" rtlCol="0" anchor="ctr"/>
            <a:lstStyle/>
            <a:p>
              <a:pPr algn="ctr">
                <a:lnSpc>
                  <a:spcPts val="3589"/>
                </a:lnSpc>
              </a:pPr>
              <a:r>
                <a:rPr lang="en-US" sz="2563" b="1" i="1" spc="76" dirty="0">
                  <a:solidFill>
                    <a:srgbClr val="000000"/>
                  </a:solidFill>
                  <a:latin typeface="Poppins Bold Italics"/>
                  <a:ea typeface="Poppins Bold Italics"/>
                  <a:cs typeface="Poppins Bold Italics"/>
                  <a:sym typeface="Poppins Bold Italics"/>
                </a:rPr>
                <a:t>Technological capabilities also make it possible to produce compound feeds for geese, turkeys, horses, sheep, camels, and goats.</a:t>
              </a:r>
            </a:p>
          </p:txBody>
        </p:sp>
      </p:grpSp>
      <p:sp>
        <p:nvSpPr>
          <p:cNvPr id="8" name="TextBox 8"/>
          <p:cNvSpPr txBox="1"/>
          <p:nvPr/>
        </p:nvSpPr>
        <p:spPr>
          <a:xfrm>
            <a:off x="5853880" y="432005"/>
            <a:ext cx="7633520" cy="730969"/>
          </a:xfrm>
          <a:prstGeom prst="rect">
            <a:avLst/>
          </a:prstGeom>
        </p:spPr>
        <p:txBody>
          <a:bodyPr wrap="square" lIns="0" tIns="0" rIns="0" bIns="0" rtlCol="0" anchor="t">
            <a:spAutoFit/>
          </a:bodyPr>
          <a:lstStyle/>
          <a:p>
            <a:pPr algn="l">
              <a:lnSpc>
                <a:spcPts val="5742"/>
              </a:lnSpc>
            </a:pPr>
            <a:r>
              <a:rPr lang="en-US" sz="5859" b="1" dirty="0">
                <a:solidFill>
                  <a:srgbClr val="FFFFFF"/>
                </a:solidFill>
                <a:latin typeface="Bebas Neue Bold"/>
                <a:ea typeface="Bebas Neue Bold"/>
                <a:cs typeface="Bebas Neue Bold"/>
                <a:sym typeface="Bebas Neue Bold"/>
              </a:rPr>
              <a:t>COMPOUND FEEDS AND PREMIXES</a:t>
            </a:r>
          </a:p>
        </p:txBody>
      </p:sp>
      <p:sp>
        <p:nvSpPr>
          <p:cNvPr id="9" name="TextBox 9"/>
          <p:cNvSpPr txBox="1"/>
          <p:nvPr/>
        </p:nvSpPr>
        <p:spPr>
          <a:xfrm>
            <a:off x="627628" y="5883895"/>
            <a:ext cx="11844593" cy="1354201"/>
          </a:xfrm>
          <a:prstGeom prst="rect">
            <a:avLst/>
          </a:prstGeom>
        </p:spPr>
        <p:txBody>
          <a:bodyPr lIns="0" tIns="0" rIns="0" bIns="0" rtlCol="0" anchor="t">
            <a:spAutoFit/>
          </a:bodyPr>
          <a:lstStyle/>
          <a:p>
            <a:pPr algn="l">
              <a:lnSpc>
                <a:spcPts val="3583"/>
              </a:lnSpc>
              <a:spcBef>
                <a:spcPct val="0"/>
              </a:spcBef>
            </a:pPr>
            <a:endParaRPr dirty="0"/>
          </a:p>
          <a:p>
            <a:pPr>
              <a:lnSpc>
                <a:spcPts val="3583"/>
              </a:lnSpc>
              <a:spcBef>
                <a:spcPct val="0"/>
              </a:spcBef>
            </a:pPr>
            <a:r>
              <a:rPr lang="en-US" sz="2559" b="1" u="sng" dirty="0">
                <a:solidFill>
                  <a:srgbClr val="000000"/>
                </a:solidFill>
                <a:latin typeface="Poppins Bold"/>
                <a:ea typeface="Poppins Bold"/>
                <a:cs typeface="Poppins Bold"/>
                <a:sym typeface="Poppins Bold"/>
              </a:rPr>
              <a:t>Advantages of premix production in terms of technology:</a:t>
            </a:r>
          </a:p>
          <a:p>
            <a:pPr algn="l">
              <a:lnSpc>
                <a:spcPts val="3583"/>
              </a:lnSpc>
            </a:pPr>
            <a:endParaRPr lang="en-US" sz="2559" b="1" u="sng" dirty="0">
              <a:solidFill>
                <a:srgbClr val="000000"/>
              </a:solidFill>
              <a:latin typeface="Poppins Bold"/>
              <a:ea typeface="Poppins Bold"/>
              <a:cs typeface="Poppins Bold"/>
              <a:sym typeface="Poppins Bold"/>
            </a:endParaRPr>
          </a:p>
        </p:txBody>
      </p:sp>
      <p:sp>
        <p:nvSpPr>
          <p:cNvPr id="10" name="Freeform 10"/>
          <p:cNvSpPr/>
          <p:nvPr/>
        </p:nvSpPr>
        <p:spPr>
          <a:xfrm flipH="1">
            <a:off x="-335035" y="1591216"/>
            <a:ext cx="3825190" cy="2032132"/>
          </a:xfrm>
          <a:custGeom>
            <a:avLst/>
            <a:gdLst/>
            <a:ahLst/>
            <a:cxnLst/>
            <a:rect l="l" t="t" r="r" b="b"/>
            <a:pathLst>
              <a:path w="3825190" h="2032132">
                <a:moveTo>
                  <a:pt x="3825190" y="0"/>
                </a:moveTo>
                <a:lnTo>
                  <a:pt x="0" y="0"/>
                </a:lnTo>
                <a:lnTo>
                  <a:pt x="0" y="2032132"/>
                </a:lnTo>
                <a:lnTo>
                  <a:pt x="3825190" y="2032132"/>
                </a:lnTo>
                <a:lnTo>
                  <a:pt x="3825190" y="0"/>
                </a:lnTo>
                <a:close/>
              </a:path>
            </a:pathLst>
          </a:custGeom>
          <a:blipFill>
            <a:blip r:embed="rId2"/>
            <a:stretch>
              <a:fillRect/>
            </a:stretch>
          </a:blipFill>
        </p:spPr>
      </p:sp>
      <p:sp>
        <p:nvSpPr>
          <p:cNvPr id="11" name="TextBox 11"/>
          <p:cNvSpPr txBox="1"/>
          <p:nvPr/>
        </p:nvSpPr>
        <p:spPr>
          <a:xfrm>
            <a:off x="310312" y="3425250"/>
            <a:ext cx="3179843" cy="411523"/>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20 tons/hour</a:t>
            </a:r>
          </a:p>
        </p:txBody>
      </p:sp>
      <p:sp>
        <p:nvSpPr>
          <p:cNvPr id="12" name="TextBox 12"/>
          <p:cNvSpPr txBox="1"/>
          <p:nvPr/>
        </p:nvSpPr>
        <p:spPr>
          <a:xfrm>
            <a:off x="65144" y="3820040"/>
            <a:ext cx="3542109" cy="559435"/>
          </a:xfrm>
          <a:prstGeom prst="rect">
            <a:avLst/>
          </a:prstGeom>
        </p:spPr>
        <p:txBody>
          <a:bodyPr lIns="0" tIns="0" rIns="0" bIns="0" rtlCol="0" anchor="t">
            <a:spAutoFit/>
          </a:bodyPr>
          <a:lstStyle/>
          <a:p>
            <a:pPr algn="ctr">
              <a:lnSpc>
                <a:spcPts val="2239"/>
              </a:lnSpc>
              <a:spcBef>
                <a:spcPct val="0"/>
              </a:spcBef>
            </a:pPr>
            <a:r>
              <a:rPr lang="en-US" sz="1599" b="1" i="1" dirty="0">
                <a:solidFill>
                  <a:srgbClr val="000000"/>
                </a:solidFill>
                <a:latin typeface="Poppins Bold Italics"/>
                <a:ea typeface="Poppins Bold Italics"/>
                <a:cs typeface="Poppins Bold Italics"/>
                <a:sym typeface="Poppins Bold Italics"/>
              </a:rPr>
              <a:t>compound feeds for cattle</a:t>
            </a:r>
          </a:p>
          <a:p>
            <a:pPr algn="ctr">
              <a:lnSpc>
                <a:spcPts val="2239"/>
              </a:lnSpc>
              <a:spcBef>
                <a:spcPct val="0"/>
              </a:spcBef>
            </a:pPr>
            <a:r>
              <a:rPr lang="en-US" sz="1599" b="1" i="1" dirty="0">
                <a:solidFill>
                  <a:srgbClr val="000000"/>
                </a:solidFill>
                <a:latin typeface="Poppins Bold Italics"/>
                <a:ea typeface="Poppins Bold Italics"/>
                <a:cs typeface="Poppins Bold Italics"/>
                <a:sym typeface="Poppins Bold Italics"/>
              </a:rPr>
              <a:t> (incl. starters, </a:t>
            </a:r>
            <a:r>
              <a:rPr lang="en-US" sz="1599" b="1" i="1" dirty="0" err="1">
                <a:solidFill>
                  <a:srgbClr val="000000"/>
                </a:solidFill>
                <a:latin typeface="Poppins Bold Italics"/>
                <a:ea typeface="Poppins Bold Italics"/>
                <a:cs typeface="Poppins Bold Italics"/>
                <a:sym typeface="Poppins Bold Italics"/>
              </a:rPr>
              <a:t>prestarters</a:t>
            </a:r>
            <a:r>
              <a:rPr lang="en-US" sz="1599" b="1" dirty="0">
                <a:solidFill>
                  <a:srgbClr val="000000"/>
                </a:solidFill>
                <a:latin typeface="Poppins Bold"/>
                <a:ea typeface="Poppins Bold"/>
                <a:cs typeface="Poppins Bold"/>
                <a:sym typeface="Poppins Bold"/>
              </a:rPr>
              <a:t>)</a:t>
            </a:r>
          </a:p>
        </p:txBody>
      </p:sp>
      <p:sp>
        <p:nvSpPr>
          <p:cNvPr id="13" name="Freeform 13"/>
          <p:cNvSpPr/>
          <p:nvPr/>
        </p:nvSpPr>
        <p:spPr>
          <a:xfrm flipH="1">
            <a:off x="3964481" y="1199269"/>
            <a:ext cx="2762420" cy="2786188"/>
          </a:xfrm>
          <a:custGeom>
            <a:avLst/>
            <a:gdLst/>
            <a:ahLst/>
            <a:cxnLst/>
            <a:rect l="l" t="t" r="r" b="b"/>
            <a:pathLst>
              <a:path w="2762420" h="2786188">
                <a:moveTo>
                  <a:pt x="2762420" y="0"/>
                </a:moveTo>
                <a:lnTo>
                  <a:pt x="0" y="0"/>
                </a:lnTo>
                <a:lnTo>
                  <a:pt x="0" y="2786189"/>
                </a:lnTo>
                <a:lnTo>
                  <a:pt x="2762420" y="2786189"/>
                </a:lnTo>
                <a:lnTo>
                  <a:pt x="2762420" y="0"/>
                </a:lnTo>
                <a:close/>
              </a:path>
            </a:pathLst>
          </a:custGeom>
          <a:blipFill>
            <a:blip r:embed="rId3"/>
            <a:stretch>
              <a:fillRect r="-860"/>
            </a:stretch>
          </a:blipFill>
        </p:spPr>
      </p:sp>
      <p:sp>
        <p:nvSpPr>
          <p:cNvPr id="14" name="TextBox 14"/>
          <p:cNvSpPr txBox="1"/>
          <p:nvPr/>
        </p:nvSpPr>
        <p:spPr>
          <a:xfrm>
            <a:off x="4055092" y="3425250"/>
            <a:ext cx="3179843" cy="415242"/>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40 tons/hour</a:t>
            </a:r>
          </a:p>
        </p:txBody>
      </p:sp>
      <p:sp>
        <p:nvSpPr>
          <p:cNvPr id="15" name="TextBox 15"/>
          <p:cNvSpPr txBox="1"/>
          <p:nvPr/>
        </p:nvSpPr>
        <p:spPr>
          <a:xfrm>
            <a:off x="3873959" y="3820040"/>
            <a:ext cx="3542109" cy="559435"/>
          </a:xfrm>
          <a:prstGeom prst="rect">
            <a:avLst/>
          </a:prstGeom>
        </p:spPr>
        <p:txBody>
          <a:bodyPr lIns="0" tIns="0" rIns="0" bIns="0" rtlCol="0" anchor="t">
            <a:spAutoFit/>
          </a:bodyPr>
          <a:lstStyle/>
          <a:p>
            <a:pPr algn="ctr">
              <a:lnSpc>
                <a:spcPts val="2239"/>
              </a:lnSpc>
              <a:spcBef>
                <a:spcPct val="0"/>
              </a:spcBef>
            </a:pPr>
            <a:r>
              <a:rPr lang="en-US" sz="1599" b="1" i="1" dirty="0">
                <a:solidFill>
                  <a:srgbClr val="000000"/>
                </a:solidFill>
                <a:latin typeface="Poppins Bold Italics"/>
                <a:ea typeface="Poppins Bold Italics"/>
                <a:cs typeface="Poppins Bold Italics"/>
                <a:sym typeface="Poppins Bold Italics"/>
              </a:rPr>
              <a:t>compound feeds for pigs</a:t>
            </a:r>
          </a:p>
          <a:p>
            <a:pPr algn="ctr">
              <a:lnSpc>
                <a:spcPts val="2239"/>
              </a:lnSpc>
              <a:spcBef>
                <a:spcPct val="0"/>
              </a:spcBef>
            </a:pPr>
            <a:r>
              <a:rPr lang="en-US" sz="1599" b="1" i="1" dirty="0">
                <a:solidFill>
                  <a:srgbClr val="000000"/>
                </a:solidFill>
                <a:latin typeface="Poppins Bold Italics"/>
                <a:ea typeface="Poppins Bold Italics"/>
                <a:cs typeface="Poppins Bold Italics"/>
                <a:sym typeface="Poppins Bold Italics"/>
              </a:rPr>
              <a:t> (incl. starters, </a:t>
            </a:r>
            <a:r>
              <a:rPr lang="en-US" sz="1599" b="1" i="1" dirty="0" err="1">
                <a:solidFill>
                  <a:srgbClr val="000000"/>
                </a:solidFill>
                <a:latin typeface="Poppins Bold Italics"/>
                <a:ea typeface="Poppins Bold Italics"/>
                <a:cs typeface="Poppins Bold Italics"/>
                <a:sym typeface="Poppins Bold Italics"/>
              </a:rPr>
              <a:t>prestarters</a:t>
            </a:r>
            <a:r>
              <a:rPr lang="en-US" sz="1599" b="1" dirty="0">
                <a:solidFill>
                  <a:srgbClr val="000000"/>
                </a:solidFill>
                <a:latin typeface="Poppins Bold"/>
                <a:ea typeface="Poppins Bold"/>
                <a:cs typeface="Poppins Bold"/>
                <a:sym typeface="Poppins Bold"/>
              </a:rPr>
              <a:t>)</a:t>
            </a:r>
          </a:p>
        </p:txBody>
      </p:sp>
      <p:sp>
        <p:nvSpPr>
          <p:cNvPr id="16" name="Freeform 16"/>
          <p:cNvSpPr/>
          <p:nvPr/>
        </p:nvSpPr>
        <p:spPr>
          <a:xfrm>
            <a:off x="8700862" y="1943078"/>
            <a:ext cx="1335277" cy="1460044"/>
          </a:xfrm>
          <a:custGeom>
            <a:avLst/>
            <a:gdLst/>
            <a:ahLst/>
            <a:cxnLst/>
            <a:rect l="l" t="t" r="r" b="b"/>
            <a:pathLst>
              <a:path w="1335277" h="1460044">
                <a:moveTo>
                  <a:pt x="0" y="0"/>
                </a:moveTo>
                <a:lnTo>
                  <a:pt x="1335277" y="0"/>
                </a:lnTo>
                <a:lnTo>
                  <a:pt x="1335277" y="1460045"/>
                </a:lnTo>
                <a:lnTo>
                  <a:pt x="0" y="14600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TextBox 17"/>
          <p:cNvSpPr txBox="1"/>
          <p:nvPr/>
        </p:nvSpPr>
        <p:spPr>
          <a:xfrm>
            <a:off x="7877247" y="3425250"/>
            <a:ext cx="3179843" cy="415242"/>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40 tons/hour</a:t>
            </a:r>
          </a:p>
        </p:txBody>
      </p:sp>
      <p:sp>
        <p:nvSpPr>
          <p:cNvPr id="18" name="TextBox 18"/>
          <p:cNvSpPr txBox="1"/>
          <p:nvPr/>
        </p:nvSpPr>
        <p:spPr>
          <a:xfrm>
            <a:off x="7696114" y="3820040"/>
            <a:ext cx="3542109" cy="559435"/>
          </a:xfrm>
          <a:prstGeom prst="rect">
            <a:avLst/>
          </a:prstGeom>
        </p:spPr>
        <p:txBody>
          <a:bodyPr lIns="0" tIns="0" rIns="0" bIns="0" rtlCol="0" anchor="t">
            <a:spAutoFit/>
          </a:bodyPr>
          <a:lstStyle/>
          <a:p>
            <a:pPr algn="ctr">
              <a:lnSpc>
                <a:spcPts val="2239"/>
              </a:lnSpc>
              <a:spcBef>
                <a:spcPct val="0"/>
              </a:spcBef>
            </a:pPr>
            <a:r>
              <a:rPr lang="en-US" sz="1599" b="1" i="1" dirty="0">
                <a:solidFill>
                  <a:srgbClr val="000000"/>
                </a:solidFill>
                <a:latin typeface="Poppins Bold Italics"/>
                <a:ea typeface="Poppins Bold Italics"/>
                <a:cs typeface="Poppins Bold Italics"/>
                <a:sym typeface="Poppins Bold Italics"/>
              </a:rPr>
              <a:t>compound feeds for poultry</a:t>
            </a:r>
          </a:p>
          <a:p>
            <a:pPr algn="ctr">
              <a:lnSpc>
                <a:spcPts val="2239"/>
              </a:lnSpc>
              <a:spcBef>
                <a:spcPct val="0"/>
              </a:spcBef>
            </a:pPr>
            <a:r>
              <a:rPr lang="en-US" sz="1599" b="1" i="1" dirty="0">
                <a:solidFill>
                  <a:srgbClr val="000000"/>
                </a:solidFill>
                <a:latin typeface="Poppins Bold Italics"/>
                <a:ea typeface="Poppins Bold Italics"/>
                <a:cs typeface="Poppins Bold Italics"/>
                <a:sym typeface="Poppins Bold Italics"/>
              </a:rPr>
              <a:t> (incl. starters, </a:t>
            </a:r>
            <a:r>
              <a:rPr lang="en-US" sz="1599" b="1" i="1" dirty="0" err="1">
                <a:solidFill>
                  <a:srgbClr val="000000"/>
                </a:solidFill>
                <a:latin typeface="Poppins Bold Italics"/>
                <a:ea typeface="Poppins Bold Italics"/>
                <a:cs typeface="Poppins Bold Italics"/>
                <a:sym typeface="Poppins Bold Italics"/>
              </a:rPr>
              <a:t>prestarters</a:t>
            </a:r>
            <a:r>
              <a:rPr lang="en-US" sz="1599" b="1" dirty="0">
                <a:solidFill>
                  <a:srgbClr val="000000"/>
                </a:solidFill>
                <a:latin typeface="Poppins Bold"/>
                <a:ea typeface="Poppins Bold"/>
                <a:cs typeface="Poppins Bold"/>
                <a:sym typeface="Poppins Bold"/>
              </a:rPr>
              <a:t>)</a:t>
            </a:r>
          </a:p>
        </p:txBody>
      </p:sp>
      <p:sp>
        <p:nvSpPr>
          <p:cNvPr id="19" name="Freeform 19"/>
          <p:cNvSpPr/>
          <p:nvPr/>
        </p:nvSpPr>
        <p:spPr>
          <a:xfrm>
            <a:off x="12266613" y="2376493"/>
            <a:ext cx="2118925" cy="1124957"/>
          </a:xfrm>
          <a:custGeom>
            <a:avLst/>
            <a:gdLst/>
            <a:ahLst/>
            <a:cxnLst/>
            <a:rect l="l" t="t" r="r" b="b"/>
            <a:pathLst>
              <a:path w="2118925" h="1124957">
                <a:moveTo>
                  <a:pt x="0" y="0"/>
                </a:moveTo>
                <a:lnTo>
                  <a:pt x="2118925" y="0"/>
                </a:lnTo>
                <a:lnTo>
                  <a:pt x="2118925" y="1124957"/>
                </a:lnTo>
                <a:lnTo>
                  <a:pt x="0" y="112495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0" name="TextBox 20"/>
          <p:cNvSpPr txBox="1"/>
          <p:nvPr/>
        </p:nvSpPr>
        <p:spPr>
          <a:xfrm>
            <a:off x="11734055" y="3644325"/>
            <a:ext cx="3179843" cy="415242"/>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13 tons/hour</a:t>
            </a:r>
          </a:p>
        </p:txBody>
      </p:sp>
      <p:sp>
        <p:nvSpPr>
          <p:cNvPr id="21" name="TextBox 21"/>
          <p:cNvSpPr txBox="1"/>
          <p:nvPr/>
        </p:nvSpPr>
        <p:spPr>
          <a:xfrm>
            <a:off x="11998234" y="4079905"/>
            <a:ext cx="2651484" cy="268984"/>
          </a:xfrm>
          <a:prstGeom prst="rect">
            <a:avLst/>
          </a:prstGeom>
        </p:spPr>
        <p:txBody>
          <a:bodyPr wrap="square" lIns="0" tIns="0" rIns="0" bIns="0" rtlCol="0" anchor="t">
            <a:spAutoFit/>
          </a:bodyPr>
          <a:lstStyle/>
          <a:p>
            <a:pPr algn="ctr">
              <a:lnSpc>
                <a:spcPts val="2239"/>
              </a:lnSpc>
              <a:spcBef>
                <a:spcPct val="0"/>
              </a:spcBef>
            </a:pPr>
            <a:r>
              <a:rPr lang="en-US" sz="1599" b="1" i="1" dirty="0">
                <a:solidFill>
                  <a:srgbClr val="000000"/>
                </a:solidFill>
                <a:latin typeface="Poppins Bold Italics"/>
                <a:ea typeface="Poppins Bold Italics"/>
                <a:cs typeface="Poppins Bold Italics"/>
                <a:sym typeface="Poppins Bold Italics"/>
              </a:rPr>
              <a:t>compound feeds for fish</a:t>
            </a:r>
          </a:p>
        </p:txBody>
      </p:sp>
      <p:sp>
        <p:nvSpPr>
          <p:cNvPr id="22" name="Freeform 22"/>
          <p:cNvSpPr/>
          <p:nvPr/>
        </p:nvSpPr>
        <p:spPr>
          <a:xfrm>
            <a:off x="15715906" y="2020205"/>
            <a:ext cx="1543394" cy="1543394"/>
          </a:xfrm>
          <a:custGeom>
            <a:avLst/>
            <a:gdLst/>
            <a:ahLst/>
            <a:cxnLst/>
            <a:rect l="l" t="t" r="r" b="b"/>
            <a:pathLst>
              <a:path w="1543394" h="1543394">
                <a:moveTo>
                  <a:pt x="0" y="0"/>
                </a:moveTo>
                <a:lnTo>
                  <a:pt x="1543394" y="0"/>
                </a:lnTo>
                <a:lnTo>
                  <a:pt x="1543394" y="1543394"/>
                </a:lnTo>
                <a:lnTo>
                  <a:pt x="0" y="1543394"/>
                </a:lnTo>
                <a:lnTo>
                  <a:pt x="0" y="0"/>
                </a:lnTo>
                <a:close/>
              </a:path>
            </a:pathLst>
          </a:custGeom>
          <a:blipFill>
            <a:blip r:embed="rId8"/>
            <a:stretch>
              <a:fillRect/>
            </a:stretch>
          </a:blipFill>
        </p:spPr>
      </p:sp>
      <p:sp>
        <p:nvSpPr>
          <p:cNvPr id="23" name="TextBox 23"/>
          <p:cNvSpPr txBox="1"/>
          <p:nvPr/>
        </p:nvSpPr>
        <p:spPr>
          <a:xfrm>
            <a:off x="15011028" y="3663017"/>
            <a:ext cx="3179843" cy="415242"/>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20 tons/hour</a:t>
            </a:r>
          </a:p>
        </p:txBody>
      </p:sp>
      <p:sp>
        <p:nvSpPr>
          <p:cNvPr id="24" name="TextBox 24"/>
          <p:cNvSpPr txBox="1"/>
          <p:nvPr/>
        </p:nvSpPr>
        <p:spPr>
          <a:xfrm>
            <a:off x="14913899" y="4057808"/>
            <a:ext cx="3374101" cy="551113"/>
          </a:xfrm>
          <a:prstGeom prst="rect">
            <a:avLst/>
          </a:prstGeom>
        </p:spPr>
        <p:txBody>
          <a:bodyPr lIns="0" tIns="0" rIns="0" bIns="0" rtlCol="0" anchor="t">
            <a:spAutoFit/>
          </a:bodyPr>
          <a:lstStyle/>
          <a:p>
            <a:pPr algn="ctr">
              <a:lnSpc>
                <a:spcPts val="2239"/>
              </a:lnSpc>
              <a:spcBef>
                <a:spcPct val="0"/>
              </a:spcBef>
            </a:pPr>
            <a:r>
              <a:rPr lang="en-US" sz="1599" b="1" i="1" dirty="0">
                <a:solidFill>
                  <a:srgbClr val="000000"/>
                </a:solidFill>
                <a:latin typeface="Poppins Bold Italics"/>
                <a:ea typeface="Poppins Bold Italics"/>
                <a:cs typeface="Poppins Bold Italics"/>
                <a:sym typeface="Poppins Bold Italics"/>
              </a:rPr>
              <a:t>premixes for all types of compound feeds</a:t>
            </a:r>
          </a:p>
        </p:txBody>
      </p:sp>
      <p:sp>
        <p:nvSpPr>
          <p:cNvPr id="25" name="TextBox 25"/>
          <p:cNvSpPr txBox="1"/>
          <p:nvPr/>
        </p:nvSpPr>
        <p:spPr>
          <a:xfrm>
            <a:off x="1577560" y="9516922"/>
            <a:ext cx="11767837" cy="402161"/>
          </a:xfrm>
          <a:prstGeom prst="rect">
            <a:avLst/>
          </a:prstGeom>
        </p:spPr>
        <p:txBody>
          <a:bodyPr wrap="square" lIns="0" tIns="0" rIns="0" bIns="0" rtlCol="0" anchor="t">
            <a:spAutoFit/>
          </a:bodyPr>
          <a:lstStyle/>
          <a:p>
            <a:pPr lvl="0" algn="ctr">
              <a:lnSpc>
                <a:spcPts val="3304"/>
              </a:lnSpc>
              <a:spcBef>
                <a:spcPct val="0"/>
              </a:spcBef>
            </a:pPr>
            <a:r>
              <a:rPr lang="en-US" sz="2360" i="1" dirty="0">
                <a:solidFill>
                  <a:srgbClr val="000000"/>
                </a:solidFill>
                <a:latin typeface="Poppins Italics"/>
                <a:ea typeface="Poppins Italics"/>
                <a:cs typeface="Poppins Italics"/>
                <a:sym typeface="Poppins Italics"/>
              </a:rPr>
              <a:t>high homogeneity of the product, the coefficient of variation is less than 3 </a:t>
            </a:r>
            <a:r>
              <a:rPr lang="en-US" sz="2360" i="1" u="none" strike="noStrike" dirty="0">
                <a:solidFill>
                  <a:srgbClr val="000000"/>
                </a:solidFill>
                <a:latin typeface="Poppins Italics"/>
                <a:ea typeface="Poppins Italics"/>
                <a:cs typeface="Poppins Italics"/>
                <a:sym typeface="Poppins Italics"/>
              </a:rPr>
              <a:t>%. </a:t>
            </a:r>
          </a:p>
        </p:txBody>
      </p:sp>
      <p:sp>
        <p:nvSpPr>
          <p:cNvPr id="26" name="AutoShape 26"/>
          <p:cNvSpPr/>
          <p:nvPr/>
        </p:nvSpPr>
        <p:spPr>
          <a:xfrm flipV="1">
            <a:off x="627628" y="6840780"/>
            <a:ext cx="0" cy="2877223"/>
          </a:xfrm>
          <a:prstGeom prst="line">
            <a:avLst/>
          </a:prstGeom>
          <a:ln w="38100" cap="flat">
            <a:solidFill>
              <a:srgbClr val="206F48"/>
            </a:solidFill>
            <a:prstDash val="solid"/>
            <a:headEnd type="none" w="sm" len="sm"/>
            <a:tailEnd type="diamond" w="lg" len="lg"/>
          </a:ln>
        </p:spPr>
      </p:sp>
      <p:sp>
        <p:nvSpPr>
          <p:cNvPr id="27" name="AutoShape 27"/>
          <p:cNvSpPr/>
          <p:nvPr/>
        </p:nvSpPr>
        <p:spPr>
          <a:xfrm>
            <a:off x="627628" y="7293319"/>
            <a:ext cx="921589" cy="0"/>
          </a:xfrm>
          <a:prstGeom prst="line">
            <a:avLst/>
          </a:prstGeom>
          <a:ln w="38100" cap="flat">
            <a:solidFill>
              <a:srgbClr val="206F48"/>
            </a:solidFill>
            <a:prstDash val="solid"/>
            <a:headEnd type="none" w="sm" len="sm"/>
            <a:tailEnd type="arrow" w="med" len="sm"/>
          </a:ln>
        </p:spPr>
      </p:sp>
      <p:sp>
        <p:nvSpPr>
          <p:cNvPr id="28" name="AutoShape 28"/>
          <p:cNvSpPr/>
          <p:nvPr/>
        </p:nvSpPr>
        <p:spPr>
          <a:xfrm>
            <a:off x="627628" y="7817194"/>
            <a:ext cx="921589" cy="0"/>
          </a:xfrm>
          <a:prstGeom prst="line">
            <a:avLst/>
          </a:prstGeom>
          <a:ln w="38100" cap="flat">
            <a:solidFill>
              <a:srgbClr val="206F48"/>
            </a:solidFill>
            <a:prstDash val="solid"/>
            <a:headEnd type="none" w="sm" len="sm"/>
            <a:tailEnd type="arrow" w="med" len="sm"/>
          </a:ln>
        </p:spPr>
      </p:sp>
      <p:sp>
        <p:nvSpPr>
          <p:cNvPr id="29" name="AutoShape 29"/>
          <p:cNvSpPr/>
          <p:nvPr/>
        </p:nvSpPr>
        <p:spPr>
          <a:xfrm>
            <a:off x="627628" y="8417269"/>
            <a:ext cx="921589" cy="0"/>
          </a:xfrm>
          <a:prstGeom prst="line">
            <a:avLst/>
          </a:prstGeom>
          <a:ln w="38100" cap="flat">
            <a:solidFill>
              <a:srgbClr val="206F48"/>
            </a:solidFill>
            <a:prstDash val="solid"/>
            <a:headEnd type="none" w="sm" len="sm"/>
            <a:tailEnd type="arrow" w="med" len="sm"/>
          </a:ln>
        </p:spPr>
      </p:sp>
      <p:sp>
        <p:nvSpPr>
          <p:cNvPr id="30" name="AutoShape 30"/>
          <p:cNvSpPr/>
          <p:nvPr/>
        </p:nvSpPr>
        <p:spPr>
          <a:xfrm>
            <a:off x="627628" y="8998294"/>
            <a:ext cx="921589" cy="0"/>
          </a:xfrm>
          <a:prstGeom prst="line">
            <a:avLst/>
          </a:prstGeom>
          <a:ln w="38100" cap="flat">
            <a:solidFill>
              <a:srgbClr val="206F48"/>
            </a:solidFill>
            <a:prstDash val="solid"/>
            <a:headEnd type="none" w="sm" len="sm"/>
            <a:tailEnd type="arrow" w="med" len="sm"/>
          </a:ln>
        </p:spPr>
      </p:sp>
      <p:sp>
        <p:nvSpPr>
          <p:cNvPr id="31" name="AutoShape 31"/>
          <p:cNvSpPr/>
          <p:nvPr/>
        </p:nvSpPr>
        <p:spPr>
          <a:xfrm>
            <a:off x="627628" y="9718003"/>
            <a:ext cx="921589" cy="0"/>
          </a:xfrm>
          <a:prstGeom prst="line">
            <a:avLst/>
          </a:prstGeom>
          <a:ln w="38100" cap="flat">
            <a:solidFill>
              <a:srgbClr val="206F48"/>
            </a:solidFill>
            <a:prstDash val="solid"/>
            <a:headEnd type="none" w="sm" len="sm"/>
            <a:tailEnd type="arrow" w="med" len="sm"/>
          </a:ln>
        </p:spPr>
      </p:sp>
      <p:sp>
        <p:nvSpPr>
          <p:cNvPr id="32" name="TextBox 32"/>
          <p:cNvSpPr txBox="1"/>
          <p:nvPr/>
        </p:nvSpPr>
        <p:spPr>
          <a:xfrm>
            <a:off x="274554" y="7092238"/>
            <a:ext cx="15205386" cy="402161"/>
          </a:xfrm>
          <a:prstGeom prst="rect">
            <a:avLst/>
          </a:prstGeom>
        </p:spPr>
        <p:txBody>
          <a:bodyPr lIns="0" tIns="0" rIns="0" bIns="0" rtlCol="0" anchor="t">
            <a:spAutoFit/>
          </a:bodyPr>
          <a:lstStyle/>
          <a:p>
            <a:pPr algn="ctr">
              <a:lnSpc>
                <a:spcPts val="3304"/>
              </a:lnSpc>
              <a:spcBef>
                <a:spcPct val="0"/>
              </a:spcBef>
            </a:pPr>
            <a:r>
              <a:rPr lang="en-US" sz="2360" i="1" dirty="0">
                <a:solidFill>
                  <a:srgbClr val="000000"/>
                </a:solidFill>
                <a:latin typeface="Poppins Italics"/>
                <a:ea typeface="Poppins Italics"/>
                <a:cs typeface="Poppins Italics"/>
                <a:sym typeface="Poppins Italics"/>
              </a:rPr>
              <a:t>a unique component mixing system that ensures high uniformity of the premix;</a:t>
            </a:r>
          </a:p>
        </p:txBody>
      </p:sp>
      <p:sp>
        <p:nvSpPr>
          <p:cNvPr id="33" name="TextBox 33"/>
          <p:cNvSpPr txBox="1"/>
          <p:nvPr/>
        </p:nvSpPr>
        <p:spPr>
          <a:xfrm>
            <a:off x="1219200" y="7580467"/>
            <a:ext cx="6360438" cy="402161"/>
          </a:xfrm>
          <a:prstGeom prst="rect">
            <a:avLst/>
          </a:prstGeom>
        </p:spPr>
        <p:txBody>
          <a:bodyPr lIns="0" tIns="0" rIns="0" bIns="0" rtlCol="0" anchor="t">
            <a:spAutoFit/>
          </a:bodyPr>
          <a:lstStyle/>
          <a:p>
            <a:pPr lvl="0" algn="ctr">
              <a:lnSpc>
                <a:spcPts val="3304"/>
              </a:lnSpc>
              <a:spcBef>
                <a:spcPct val="0"/>
              </a:spcBef>
            </a:pPr>
            <a:r>
              <a:rPr lang="en-US" sz="2360" i="1" dirty="0">
                <a:solidFill>
                  <a:srgbClr val="000000"/>
                </a:solidFill>
                <a:latin typeface="Poppins Italics"/>
                <a:ea typeface="Poppins Italics"/>
                <a:cs typeface="Poppins Italics"/>
                <a:sym typeface="Poppins Italics"/>
              </a:rPr>
              <a:t>high mixing accuracy – </a:t>
            </a:r>
            <a:r>
              <a:rPr lang="en-US" sz="2360" i="1" u="none" strike="noStrike" dirty="0">
                <a:solidFill>
                  <a:srgbClr val="000000"/>
                </a:solidFill>
                <a:latin typeface="Poppins Italics"/>
                <a:ea typeface="Poppins Italics"/>
                <a:cs typeface="Poppins Italics"/>
                <a:sym typeface="Poppins Italics"/>
              </a:rPr>
              <a:t>1:100 000;</a:t>
            </a:r>
          </a:p>
        </p:txBody>
      </p:sp>
      <p:sp>
        <p:nvSpPr>
          <p:cNvPr id="34" name="TextBox 34"/>
          <p:cNvSpPr txBox="1"/>
          <p:nvPr/>
        </p:nvSpPr>
        <p:spPr>
          <a:xfrm>
            <a:off x="510820" y="8216188"/>
            <a:ext cx="13448229" cy="402161"/>
          </a:xfrm>
          <a:prstGeom prst="rect">
            <a:avLst/>
          </a:prstGeom>
        </p:spPr>
        <p:txBody>
          <a:bodyPr lIns="0" tIns="0" rIns="0" bIns="0" rtlCol="0" anchor="t">
            <a:spAutoFit/>
          </a:bodyPr>
          <a:lstStyle/>
          <a:p>
            <a:pPr lvl="0" algn="ctr">
              <a:lnSpc>
                <a:spcPts val="3304"/>
              </a:lnSpc>
              <a:spcBef>
                <a:spcPct val="0"/>
              </a:spcBef>
            </a:pPr>
            <a:r>
              <a:rPr lang="en-US" sz="2360" i="1" dirty="0">
                <a:solidFill>
                  <a:srgbClr val="000000"/>
                </a:solidFill>
                <a:latin typeface="Poppins Italics"/>
                <a:ea typeface="Poppins Italics"/>
                <a:cs typeface="Poppins Italics"/>
                <a:sym typeface="Poppins Italics"/>
              </a:rPr>
              <a:t>high precision of micro component dosing with dynamic dosing – </a:t>
            </a:r>
            <a:r>
              <a:rPr lang="en-US" sz="2360" i="1" u="none" strike="noStrike" dirty="0">
                <a:solidFill>
                  <a:srgbClr val="000000"/>
                </a:solidFill>
                <a:latin typeface="Poppins Italics"/>
                <a:ea typeface="Poppins Italics"/>
                <a:cs typeface="Poppins Italics"/>
                <a:sym typeface="Poppins Italics"/>
              </a:rPr>
              <a:t>0,2 %;</a:t>
            </a:r>
          </a:p>
        </p:txBody>
      </p:sp>
      <p:sp>
        <p:nvSpPr>
          <p:cNvPr id="35" name="TextBox 35"/>
          <p:cNvSpPr txBox="1"/>
          <p:nvPr/>
        </p:nvSpPr>
        <p:spPr>
          <a:xfrm>
            <a:off x="1375648" y="8797213"/>
            <a:ext cx="6047542" cy="402161"/>
          </a:xfrm>
          <a:prstGeom prst="rect">
            <a:avLst/>
          </a:prstGeom>
        </p:spPr>
        <p:txBody>
          <a:bodyPr lIns="0" tIns="0" rIns="0" bIns="0" rtlCol="0" anchor="t">
            <a:spAutoFit/>
          </a:bodyPr>
          <a:lstStyle/>
          <a:p>
            <a:pPr lvl="0" algn="ctr">
              <a:lnSpc>
                <a:spcPts val="3304"/>
              </a:lnSpc>
              <a:spcBef>
                <a:spcPct val="0"/>
              </a:spcBef>
            </a:pPr>
            <a:r>
              <a:rPr lang="en-US" sz="2360" i="1" dirty="0">
                <a:solidFill>
                  <a:srgbClr val="000000"/>
                </a:solidFill>
                <a:latin typeface="Poppins Italics"/>
                <a:ea typeface="Poppins Italics"/>
                <a:cs typeface="Poppins Italics"/>
                <a:sym typeface="Poppins Italics"/>
              </a:rPr>
              <a:t>the possibility of two-stage mixing;</a:t>
            </a:r>
            <a:endParaRPr lang="en-US" sz="2360" i="1" u="none" strike="noStrike" dirty="0">
              <a:solidFill>
                <a:srgbClr val="000000"/>
              </a:solidFill>
              <a:latin typeface="Poppins Italics"/>
              <a:ea typeface="Poppins Italics"/>
              <a:cs typeface="Poppins Italics"/>
              <a:sym typeface="Poppins Italics"/>
            </a:endParaRPr>
          </a:p>
        </p:txBody>
      </p:sp>
      <p:sp>
        <p:nvSpPr>
          <p:cNvPr id="36" name="TextBox 36"/>
          <p:cNvSpPr txBox="1"/>
          <p:nvPr/>
        </p:nvSpPr>
        <p:spPr>
          <a:xfrm>
            <a:off x="-895513" y="1230184"/>
            <a:ext cx="20079027" cy="415242"/>
          </a:xfrm>
          <a:prstGeom prst="rect">
            <a:avLst/>
          </a:prstGeom>
        </p:spPr>
        <p:txBody>
          <a:bodyPr lIns="0" tIns="0" rIns="0" bIns="0" rtlCol="0" anchor="t">
            <a:spAutoFit/>
          </a:bodyPr>
          <a:lstStyle/>
          <a:p>
            <a:pPr algn="ctr">
              <a:lnSpc>
                <a:spcPts val="3439"/>
              </a:lnSpc>
              <a:spcBef>
                <a:spcPct val="0"/>
              </a:spcBef>
            </a:pPr>
            <a:r>
              <a:rPr lang="en-US" sz="2457" b="1" dirty="0">
                <a:solidFill>
                  <a:srgbClr val="000000"/>
                </a:solidFill>
                <a:latin typeface="Poppins Bold"/>
                <a:ea typeface="Poppins Bold"/>
                <a:cs typeface="Poppins Bold"/>
                <a:sym typeface="Poppins Bold"/>
              </a:rPr>
              <a:t>The production can produce compound feeds in the form of loose grains, granules, and extrudate.</a:t>
            </a: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3764256" cy="10287000"/>
            <a:chOff x="0" y="0"/>
            <a:chExt cx="583182" cy="1593725"/>
          </a:xfrm>
        </p:grpSpPr>
        <p:sp>
          <p:nvSpPr>
            <p:cNvPr id="3" name="Freeform 3"/>
            <p:cNvSpPr/>
            <p:nvPr/>
          </p:nvSpPr>
          <p:spPr>
            <a:xfrm>
              <a:off x="0" y="0"/>
              <a:ext cx="583182" cy="1593725"/>
            </a:xfrm>
            <a:custGeom>
              <a:avLst/>
              <a:gdLst/>
              <a:ahLst/>
              <a:cxnLst/>
              <a:rect l="l" t="t" r="r" b="b"/>
              <a:pathLst>
                <a:path w="583182" h="1593725">
                  <a:moveTo>
                    <a:pt x="0" y="0"/>
                  </a:moveTo>
                  <a:lnTo>
                    <a:pt x="583182" y="0"/>
                  </a:lnTo>
                  <a:lnTo>
                    <a:pt x="583182" y="1593725"/>
                  </a:lnTo>
                  <a:lnTo>
                    <a:pt x="0" y="1593725"/>
                  </a:lnTo>
                  <a:close/>
                </a:path>
              </a:pathLst>
            </a:custGeom>
            <a:blipFill>
              <a:blip r:embed="rId2"/>
              <a:stretch>
                <a:fillRect l="-40928" r="-40928"/>
              </a:stretch>
            </a:blipFill>
          </p:spPr>
        </p:sp>
      </p:grpSp>
      <p:grpSp>
        <p:nvGrpSpPr>
          <p:cNvPr id="4" name="Group 4"/>
          <p:cNvGrpSpPr/>
          <p:nvPr/>
        </p:nvGrpSpPr>
        <p:grpSpPr>
          <a:xfrm>
            <a:off x="3764256" y="-95298"/>
            <a:ext cx="16192992" cy="1226316"/>
            <a:chOff x="0" y="0"/>
            <a:chExt cx="4264821" cy="322980"/>
          </a:xfrm>
        </p:grpSpPr>
        <p:sp>
          <p:nvSpPr>
            <p:cNvPr id="5" name="Freeform 5"/>
            <p:cNvSpPr/>
            <p:nvPr/>
          </p:nvSpPr>
          <p:spPr>
            <a:xfrm>
              <a:off x="0" y="0"/>
              <a:ext cx="4264821" cy="322980"/>
            </a:xfrm>
            <a:custGeom>
              <a:avLst/>
              <a:gdLst/>
              <a:ahLst/>
              <a:cxnLst/>
              <a:rect l="l" t="t" r="r" b="b"/>
              <a:pathLst>
                <a:path w="4264821" h="322980">
                  <a:moveTo>
                    <a:pt x="0" y="0"/>
                  </a:moveTo>
                  <a:lnTo>
                    <a:pt x="4264821" y="0"/>
                  </a:lnTo>
                  <a:lnTo>
                    <a:pt x="4264821" y="322980"/>
                  </a:lnTo>
                  <a:lnTo>
                    <a:pt x="0" y="322980"/>
                  </a:lnTo>
                  <a:close/>
                </a:path>
              </a:pathLst>
            </a:custGeom>
            <a:solidFill>
              <a:srgbClr val="206F48"/>
            </a:solidFill>
          </p:spPr>
        </p:sp>
        <p:sp>
          <p:nvSpPr>
            <p:cNvPr id="6" name="TextBox 6"/>
            <p:cNvSpPr txBox="1"/>
            <p:nvPr/>
          </p:nvSpPr>
          <p:spPr>
            <a:xfrm>
              <a:off x="0" y="-76200"/>
              <a:ext cx="4264821" cy="399180"/>
            </a:xfrm>
            <a:prstGeom prst="rect">
              <a:avLst/>
            </a:prstGeom>
          </p:spPr>
          <p:txBody>
            <a:bodyPr lIns="50800" tIns="50800" rIns="50800" bIns="50800" rtlCol="0" anchor="ctr"/>
            <a:lstStyle/>
            <a:p>
              <a:pPr algn="ctr">
                <a:lnSpc>
                  <a:spcPts val="3439"/>
                </a:lnSpc>
              </a:pPr>
              <a:endParaRPr/>
            </a:p>
          </p:txBody>
        </p:sp>
      </p:grpSp>
      <p:sp>
        <p:nvSpPr>
          <p:cNvPr id="7" name="TextBox 7"/>
          <p:cNvSpPr txBox="1"/>
          <p:nvPr/>
        </p:nvSpPr>
        <p:spPr>
          <a:xfrm>
            <a:off x="6438152" y="240596"/>
            <a:ext cx="10845202" cy="730969"/>
          </a:xfrm>
          <a:prstGeom prst="rect">
            <a:avLst/>
          </a:prstGeom>
        </p:spPr>
        <p:txBody>
          <a:bodyPr lIns="0" tIns="0" rIns="0" bIns="0" rtlCol="0" anchor="t">
            <a:spAutoFit/>
          </a:bodyPr>
          <a:lstStyle/>
          <a:p>
            <a:pPr>
              <a:lnSpc>
                <a:spcPts val="5742"/>
              </a:lnSpc>
            </a:pPr>
            <a:r>
              <a:rPr lang="en-US" sz="5859" b="1" dirty="0">
                <a:solidFill>
                  <a:srgbClr val="FFFFFF"/>
                </a:solidFill>
                <a:latin typeface="Bebas Neue Bold"/>
                <a:ea typeface="Bebas Neue Bold"/>
                <a:cs typeface="Bebas Neue Bold"/>
                <a:sym typeface="Bebas Neue Bold"/>
              </a:rPr>
              <a:t>BIOTECHNOLOGY PRODUCTION</a:t>
            </a:r>
          </a:p>
        </p:txBody>
      </p:sp>
      <p:grpSp>
        <p:nvGrpSpPr>
          <p:cNvPr id="8" name="Group 8"/>
          <p:cNvGrpSpPr/>
          <p:nvPr/>
        </p:nvGrpSpPr>
        <p:grpSpPr>
          <a:xfrm>
            <a:off x="4689796" y="1526853"/>
            <a:ext cx="12911802" cy="2601672"/>
            <a:chOff x="0" y="0"/>
            <a:chExt cx="3400639" cy="685214"/>
          </a:xfrm>
        </p:grpSpPr>
        <p:sp>
          <p:nvSpPr>
            <p:cNvPr id="9" name="Freeform 9"/>
            <p:cNvSpPr/>
            <p:nvPr/>
          </p:nvSpPr>
          <p:spPr>
            <a:xfrm>
              <a:off x="0" y="0"/>
              <a:ext cx="3400639" cy="685214"/>
            </a:xfrm>
            <a:custGeom>
              <a:avLst/>
              <a:gdLst/>
              <a:ahLst/>
              <a:cxnLst/>
              <a:rect l="l" t="t" r="r" b="b"/>
              <a:pathLst>
                <a:path w="3400639" h="685214">
                  <a:moveTo>
                    <a:pt x="30580" y="0"/>
                  </a:moveTo>
                  <a:lnTo>
                    <a:pt x="3370060" y="0"/>
                  </a:lnTo>
                  <a:cubicBezTo>
                    <a:pt x="3386948" y="0"/>
                    <a:pt x="3400639" y="13691"/>
                    <a:pt x="3400639" y="30580"/>
                  </a:cubicBezTo>
                  <a:lnTo>
                    <a:pt x="3400639" y="654634"/>
                  </a:lnTo>
                  <a:cubicBezTo>
                    <a:pt x="3400639" y="671523"/>
                    <a:pt x="3386948" y="685214"/>
                    <a:pt x="3370060" y="685214"/>
                  </a:cubicBezTo>
                  <a:lnTo>
                    <a:pt x="30580" y="685214"/>
                  </a:lnTo>
                  <a:cubicBezTo>
                    <a:pt x="22469" y="685214"/>
                    <a:pt x="14691" y="681992"/>
                    <a:pt x="8957" y="676257"/>
                  </a:cubicBezTo>
                  <a:cubicBezTo>
                    <a:pt x="3222" y="670523"/>
                    <a:pt x="0" y="662744"/>
                    <a:pt x="0" y="654634"/>
                  </a:cubicBezTo>
                  <a:lnTo>
                    <a:pt x="0" y="30580"/>
                  </a:lnTo>
                  <a:cubicBezTo>
                    <a:pt x="0" y="13691"/>
                    <a:pt x="13691" y="0"/>
                    <a:pt x="30580" y="0"/>
                  </a:cubicBezTo>
                  <a:close/>
                </a:path>
              </a:pathLst>
            </a:custGeom>
            <a:solidFill>
              <a:srgbClr val="FFDE59">
                <a:alpha val="89804"/>
              </a:srgbClr>
            </a:solidFill>
          </p:spPr>
        </p:sp>
        <p:sp>
          <p:nvSpPr>
            <p:cNvPr id="10" name="TextBox 10"/>
            <p:cNvSpPr txBox="1"/>
            <p:nvPr/>
          </p:nvSpPr>
          <p:spPr>
            <a:xfrm>
              <a:off x="0" y="-76200"/>
              <a:ext cx="3400639" cy="761414"/>
            </a:xfrm>
            <a:prstGeom prst="rect">
              <a:avLst/>
            </a:prstGeom>
          </p:spPr>
          <p:txBody>
            <a:bodyPr lIns="50800" tIns="50800" rIns="50800" bIns="50800" rtlCol="0" anchor="ctr"/>
            <a:lstStyle/>
            <a:p>
              <a:pPr algn="ctr">
                <a:lnSpc>
                  <a:spcPts val="3439"/>
                </a:lnSpc>
              </a:pPr>
              <a:endParaRPr/>
            </a:p>
          </p:txBody>
        </p:sp>
      </p:grpSp>
      <p:sp>
        <p:nvSpPr>
          <p:cNvPr id="11" name="TextBox 11"/>
          <p:cNvSpPr txBox="1"/>
          <p:nvPr/>
        </p:nvSpPr>
        <p:spPr>
          <a:xfrm>
            <a:off x="5514489" y="2770539"/>
            <a:ext cx="10457668" cy="1047750"/>
          </a:xfrm>
          <a:prstGeom prst="rect">
            <a:avLst/>
          </a:prstGeom>
        </p:spPr>
        <p:txBody>
          <a:bodyPr lIns="0" tIns="0" rIns="0" bIns="0" rtlCol="0" anchor="t">
            <a:spAutoFit/>
          </a:bodyPr>
          <a:lstStyle/>
          <a:p>
            <a:pPr algn="ctr">
              <a:lnSpc>
                <a:spcPts val="4200"/>
              </a:lnSpc>
            </a:pPr>
            <a:r>
              <a:rPr lang="en-US" sz="3000" b="1" i="1" dirty="0">
                <a:solidFill>
                  <a:srgbClr val="000000"/>
                </a:solidFill>
                <a:latin typeface="Open Sans Bold Italics"/>
                <a:ea typeface="Open Sans Bold Italics"/>
                <a:cs typeface="Open Sans Bold Italics"/>
                <a:sym typeface="Open Sans Bold Italics"/>
              </a:rPr>
              <a:t>in which the grain, after undergoing 5 technical alterations, is converted into amino acids.</a:t>
            </a:r>
          </a:p>
        </p:txBody>
      </p:sp>
      <p:sp>
        <p:nvSpPr>
          <p:cNvPr id="12" name="Freeform 12"/>
          <p:cNvSpPr/>
          <p:nvPr/>
        </p:nvSpPr>
        <p:spPr>
          <a:xfrm>
            <a:off x="4191485" y="4646906"/>
            <a:ext cx="13745821" cy="3470820"/>
          </a:xfrm>
          <a:custGeom>
            <a:avLst/>
            <a:gdLst/>
            <a:ahLst/>
            <a:cxnLst/>
            <a:rect l="l" t="t" r="r" b="b"/>
            <a:pathLst>
              <a:path w="13745821" h="3470820">
                <a:moveTo>
                  <a:pt x="0" y="0"/>
                </a:moveTo>
                <a:lnTo>
                  <a:pt x="13745821" y="0"/>
                </a:lnTo>
                <a:lnTo>
                  <a:pt x="13745821" y="3470820"/>
                </a:lnTo>
                <a:lnTo>
                  <a:pt x="0" y="3470820"/>
                </a:lnTo>
                <a:lnTo>
                  <a:pt x="0" y="0"/>
                </a:lnTo>
                <a:close/>
              </a:path>
            </a:pathLst>
          </a:custGeom>
          <a:blipFill>
            <a:blip r:embed="rId3"/>
            <a:stretch>
              <a:fillRect/>
            </a:stretch>
          </a:blipFill>
        </p:spPr>
        <p:txBody>
          <a:bodyPr/>
          <a:lstStyle/>
          <a:p>
            <a:endParaRPr lang="ru-RU" dirty="0"/>
          </a:p>
        </p:txBody>
      </p:sp>
      <p:sp>
        <p:nvSpPr>
          <p:cNvPr id="13" name="AutoShape 13"/>
          <p:cNvSpPr/>
          <p:nvPr/>
        </p:nvSpPr>
        <p:spPr>
          <a:xfrm flipV="1">
            <a:off x="5702015" y="4783049"/>
            <a:ext cx="0" cy="854290"/>
          </a:xfrm>
          <a:prstGeom prst="line">
            <a:avLst/>
          </a:prstGeom>
          <a:ln w="19050" cap="flat">
            <a:solidFill>
              <a:srgbClr val="206F48"/>
            </a:solidFill>
            <a:prstDash val="solid"/>
            <a:headEnd type="none" w="sm" len="sm"/>
            <a:tailEnd type="none" w="sm" len="sm"/>
          </a:ln>
        </p:spPr>
      </p:sp>
      <p:sp>
        <p:nvSpPr>
          <p:cNvPr id="14" name="AutoShape 14"/>
          <p:cNvSpPr/>
          <p:nvPr/>
        </p:nvSpPr>
        <p:spPr>
          <a:xfrm flipH="1" flipV="1">
            <a:off x="5702161" y="5632582"/>
            <a:ext cx="450911" cy="0"/>
          </a:xfrm>
          <a:prstGeom prst="line">
            <a:avLst/>
          </a:prstGeom>
          <a:ln w="19050" cap="flat">
            <a:solidFill>
              <a:srgbClr val="206F48"/>
            </a:solidFill>
            <a:prstDash val="solid"/>
            <a:headEnd type="none" w="sm" len="sm"/>
            <a:tailEnd type="none" w="sm" len="sm"/>
          </a:ln>
        </p:spPr>
      </p:sp>
      <p:sp>
        <p:nvSpPr>
          <p:cNvPr id="15" name="AutoShape 15"/>
          <p:cNvSpPr/>
          <p:nvPr/>
        </p:nvSpPr>
        <p:spPr>
          <a:xfrm flipV="1">
            <a:off x="8334807" y="4783049"/>
            <a:ext cx="0" cy="854290"/>
          </a:xfrm>
          <a:prstGeom prst="line">
            <a:avLst/>
          </a:prstGeom>
          <a:ln w="19050" cap="flat">
            <a:solidFill>
              <a:srgbClr val="206F48"/>
            </a:solidFill>
            <a:prstDash val="solid"/>
            <a:headEnd type="none" w="sm" len="sm"/>
            <a:tailEnd type="none" w="sm" len="sm"/>
          </a:ln>
        </p:spPr>
      </p:sp>
      <p:sp>
        <p:nvSpPr>
          <p:cNvPr id="16" name="AutoShape 16"/>
          <p:cNvSpPr/>
          <p:nvPr/>
        </p:nvSpPr>
        <p:spPr>
          <a:xfrm flipH="1" flipV="1">
            <a:off x="8334954" y="5632582"/>
            <a:ext cx="538786" cy="0"/>
          </a:xfrm>
          <a:prstGeom prst="line">
            <a:avLst/>
          </a:prstGeom>
          <a:ln w="19050" cap="flat">
            <a:solidFill>
              <a:srgbClr val="206F48"/>
            </a:solidFill>
            <a:prstDash val="solid"/>
            <a:headEnd type="none" w="sm" len="sm"/>
            <a:tailEnd type="none" w="sm" len="sm"/>
          </a:ln>
        </p:spPr>
      </p:sp>
      <p:sp>
        <p:nvSpPr>
          <p:cNvPr id="17" name="AutoShape 17"/>
          <p:cNvSpPr/>
          <p:nvPr/>
        </p:nvSpPr>
        <p:spPr>
          <a:xfrm flipV="1">
            <a:off x="10870764" y="4783049"/>
            <a:ext cx="0" cy="854290"/>
          </a:xfrm>
          <a:prstGeom prst="line">
            <a:avLst/>
          </a:prstGeom>
          <a:ln w="19050" cap="flat">
            <a:solidFill>
              <a:srgbClr val="206F48"/>
            </a:solidFill>
            <a:prstDash val="solid"/>
            <a:headEnd type="none" w="sm" len="sm"/>
            <a:tailEnd type="none" w="sm" len="sm"/>
          </a:ln>
        </p:spPr>
      </p:sp>
      <p:sp>
        <p:nvSpPr>
          <p:cNvPr id="18" name="AutoShape 18"/>
          <p:cNvSpPr/>
          <p:nvPr/>
        </p:nvSpPr>
        <p:spPr>
          <a:xfrm flipH="1" flipV="1">
            <a:off x="10870908" y="5632581"/>
            <a:ext cx="577127" cy="0"/>
          </a:xfrm>
          <a:prstGeom prst="line">
            <a:avLst/>
          </a:prstGeom>
          <a:ln w="19050" cap="flat">
            <a:solidFill>
              <a:srgbClr val="206F48"/>
            </a:solidFill>
            <a:prstDash val="solid"/>
            <a:headEnd type="none" w="sm" len="sm"/>
            <a:tailEnd type="none" w="sm" len="sm"/>
          </a:ln>
        </p:spPr>
      </p:sp>
      <p:sp>
        <p:nvSpPr>
          <p:cNvPr id="19" name="AutoShape 19"/>
          <p:cNvSpPr/>
          <p:nvPr/>
        </p:nvSpPr>
        <p:spPr>
          <a:xfrm flipV="1">
            <a:off x="14352131" y="4783049"/>
            <a:ext cx="0" cy="854290"/>
          </a:xfrm>
          <a:prstGeom prst="line">
            <a:avLst/>
          </a:prstGeom>
          <a:ln w="19050" cap="flat">
            <a:solidFill>
              <a:srgbClr val="206F48"/>
            </a:solidFill>
            <a:prstDash val="solid"/>
            <a:headEnd type="none" w="sm" len="sm"/>
            <a:tailEnd type="none" w="sm" len="sm"/>
          </a:ln>
        </p:spPr>
      </p:sp>
      <p:sp>
        <p:nvSpPr>
          <p:cNvPr id="20" name="AutoShape 20"/>
          <p:cNvSpPr/>
          <p:nvPr/>
        </p:nvSpPr>
        <p:spPr>
          <a:xfrm flipH="1" flipV="1">
            <a:off x="14352277" y="5632581"/>
            <a:ext cx="573773" cy="0"/>
          </a:xfrm>
          <a:prstGeom prst="line">
            <a:avLst/>
          </a:prstGeom>
          <a:ln w="19050" cap="flat">
            <a:solidFill>
              <a:srgbClr val="206F48"/>
            </a:solidFill>
            <a:prstDash val="solid"/>
            <a:headEnd type="none" w="sm" len="sm"/>
            <a:tailEnd type="none" w="sm" len="sm"/>
          </a:ln>
        </p:spPr>
      </p:sp>
      <p:sp>
        <p:nvSpPr>
          <p:cNvPr id="21" name="AutoShape 21"/>
          <p:cNvSpPr/>
          <p:nvPr/>
        </p:nvSpPr>
        <p:spPr>
          <a:xfrm flipV="1">
            <a:off x="5777863" y="6402125"/>
            <a:ext cx="17980" cy="1060433"/>
          </a:xfrm>
          <a:prstGeom prst="line">
            <a:avLst/>
          </a:prstGeom>
          <a:ln w="19050" cap="flat">
            <a:solidFill>
              <a:srgbClr val="206F48"/>
            </a:solidFill>
            <a:prstDash val="solid"/>
            <a:headEnd type="none" w="sm" len="sm"/>
            <a:tailEnd type="none" w="sm" len="sm"/>
          </a:ln>
        </p:spPr>
      </p:sp>
      <p:sp>
        <p:nvSpPr>
          <p:cNvPr id="22" name="AutoShape 22"/>
          <p:cNvSpPr/>
          <p:nvPr/>
        </p:nvSpPr>
        <p:spPr>
          <a:xfrm flipH="1">
            <a:off x="5765237" y="7478430"/>
            <a:ext cx="672915" cy="0"/>
          </a:xfrm>
          <a:prstGeom prst="line">
            <a:avLst/>
          </a:prstGeom>
          <a:ln w="19050" cap="flat">
            <a:solidFill>
              <a:srgbClr val="206F48"/>
            </a:solidFill>
            <a:prstDash val="solid"/>
            <a:headEnd type="none" w="sm" len="sm"/>
            <a:tailEnd type="none" w="sm" len="sm"/>
          </a:ln>
        </p:spPr>
        <p:txBody>
          <a:bodyPr/>
          <a:lstStyle/>
          <a:p>
            <a:endParaRPr lang="ru-RU" dirty="0"/>
          </a:p>
        </p:txBody>
      </p:sp>
      <p:sp>
        <p:nvSpPr>
          <p:cNvPr id="23" name="AutoShape 23"/>
          <p:cNvSpPr/>
          <p:nvPr/>
        </p:nvSpPr>
        <p:spPr>
          <a:xfrm flipV="1">
            <a:off x="8205208" y="6421155"/>
            <a:ext cx="0" cy="1050919"/>
          </a:xfrm>
          <a:prstGeom prst="line">
            <a:avLst/>
          </a:prstGeom>
          <a:ln w="19050" cap="flat">
            <a:solidFill>
              <a:srgbClr val="206F48"/>
            </a:solidFill>
            <a:prstDash val="solid"/>
            <a:headEnd type="none" w="sm" len="sm"/>
            <a:tailEnd type="none" w="sm" len="sm"/>
          </a:ln>
        </p:spPr>
      </p:sp>
      <p:sp>
        <p:nvSpPr>
          <p:cNvPr id="24" name="AutoShape 24"/>
          <p:cNvSpPr/>
          <p:nvPr/>
        </p:nvSpPr>
        <p:spPr>
          <a:xfrm flipH="1">
            <a:off x="8205208" y="7464938"/>
            <a:ext cx="806735" cy="0"/>
          </a:xfrm>
          <a:prstGeom prst="line">
            <a:avLst/>
          </a:prstGeom>
          <a:ln w="19050" cap="flat">
            <a:solidFill>
              <a:srgbClr val="206F48"/>
            </a:solidFill>
            <a:prstDash val="solid"/>
            <a:headEnd type="none" w="sm" len="sm"/>
            <a:tailEnd type="none" w="sm" len="sm"/>
          </a:ln>
        </p:spPr>
        <p:txBody>
          <a:bodyPr/>
          <a:lstStyle/>
          <a:p>
            <a:endParaRPr lang="ru-RU" dirty="0"/>
          </a:p>
        </p:txBody>
      </p:sp>
      <p:sp>
        <p:nvSpPr>
          <p:cNvPr id="25" name="AutoShape 25"/>
          <p:cNvSpPr/>
          <p:nvPr/>
        </p:nvSpPr>
        <p:spPr>
          <a:xfrm flipV="1">
            <a:off x="10549159" y="6430751"/>
            <a:ext cx="0" cy="1055677"/>
          </a:xfrm>
          <a:prstGeom prst="line">
            <a:avLst/>
          </a:prstGeom>
          <a:ln w="19050" cap="flat">
            <a:solidFill>
              <a:srgbClr val="206F48"/>
            </a:solidFill>
            <a:prstDash val="solid"/>
            <a:headEnd type="none" w="sm" len="sm"/>
            <a:tailEnd type="none" w="sm" len="sm"/>
          </a:ln>
        </p:spPr>
      </p:sp>
      <p:sp>
        <p:nvSpPr>
          <p:cNvPr id="26" name="AutoShape 26"/>
          <p:cNvSpPr/>
          <p:nvPr/>
        </p:nvSpPr>
        <p:spPr>
          <a:xfrm flipH="1">
            <a:off x="10560831" y="7464938"/>
            <a:ext cx="608459" cy="0"/>
          </a:xfrm>
          <a:prstGeom prst="line">
            <a:avLst/>
          </a:prstGeom>
          <a:ln w="19050" cap="flat">
            <a:solidFill>
              <a:srgbClr val="206F48"/>
            </a:solidFill>
            <a:prstDash val="solid"/>
            <a:headEnd type="none" w="sm" len="sm"/>
            <a:tailEnd type="none" w="sm" len="sm"/>
          </a:ln>
        </p:spPr>
      </p:sp>
      <p:sp>
        <p:nvSpPr>
          <p:cNvPr id="27" name="AutoShape 27"/>
          <p:cNvSpPr/>
          <p:nvPr/>
        </p:nvSpPr>
        <p:spPr>
          <a:xfrm flipH="1" flipV="1">
            <a:off x="12889521" y="6402127"/>
            <a:ext cx="0" cy="1055677"/>
          </a:xfrm>
          <a:prstGeom prst="line">
            <a:avLst/>
          </a:prstGeom>
          <a:ln w="19050" cap="flat">
            <a:solidFill>
              <a:srgbClr val="206F48"/>
            </a:solidFill>
            <a:prstDash val="solid"/>
            <a:headEnd type="none" w="sm" len="sm"/>
            <a:tailEnd type="none" w="sm" len="sm"/>
          </a:ln>
        </p:spPr>
      </p:sp>
      <p:sp>
        <p:nvSpPr>
          <p:cNvPr id="28" name="AutoShape 28"/>
          <p:cNvSpPr/>
          <p:nvPr/>
        </p:nvSpPr>
        <p:spPr>
          <a:xfrm flipH="1" flipV="1">
            <a:off x="12889521" y="7457804"/>
            <a:ext cx="693730" cy="0"/>
          </a:xfrm>
          <a:prstGeom prst="line">
            <a:avLst/>
          </a:prstGeom>
          <a:ln w="19050" cap="flat">
            <a:solidFill>
              <a:srgbClr val="206F48"/>
            </a:solidFill>
            <a:prstDash val="solid"/>
            <a:headEnd type="none" w="sm" len="sm"/>
            <a:tailEnd type="none" w="sm" len="sm"/>
          </a:ln>
        </p:spPr>
        <p:txBody>
          <a:bodyPr/>
          <a:lstStyle/>
          <a:p>
            <a:endParaRPr lang="ru-RU" dirty="0"/>
          </a:p>
        </p:txBody>
      </p:sp>
      <p:sp>
        <p:nvSpPr>
          <p:cNvPr id="29" name="AutoShape 29"/>
          <p:cNvSpPr/>
          <p:nvPr/>
        </p:nvSpPr>
        <p:spPr>
          <a:xfrm flipH="1" flipV="1">
            <a:off x="15251009" y="6462746"/>
            <a:ext cx="0" cy="1062812"/>
          </a:xfrm>
          <a:prstGeom prst="line">
            <a:avLst/>
          </a:prstGeom>
          <a:ln w="19050" cap="flat">
            <a:solidFill>
              <a:srgbClr val="206F48"/>
            </a:solidFill>
            <a:prstDash val="solid"/>
            <a:headEnd type="none" w="sm" len="sm"/>
            <a:tailEnd type="none" w="sm" len="sm"/>
          </a:ln>
        </p:spPr>
      </p:sp>
      <p:sp>
        <p:nvSpPr>
          <p:cNvPr id="30" name="AutoShape 30"/>
          <p:cNvSpPr/>
          <p:nvPr/>
        </p:nvSpPr>
        <p:spPr>
          <a:xfrm flipH="1">
            <a:off x="15251009" y="7535144"/>
            <a:ext cx="679594" cy="0"/>
          </a:xfrm>
          <a:prstGeom prst="line">
            <a:avLst/>
          </a:prstGeom>
          <a:ln w="19050" cap="flat">
            <a:solidFill>
              <a:srgbClr val="206F48"/>
            </a:solidFill>
            <a:prstDash val="solid"/>
            <a:headEnd type="none" w="sm" len="sm"/>
            <a:tailEnd type="none" w="sm" len="sm"/>
          </a:ln>
        </p:spPr>
      </p:sp>
      <p:sp>
        <p:nvSpPr>
          <p:cNvPr id="31" name="AutoShape 31"/>
          <p:cNvSpPr/>
          <p:nvPr/>
        </p:nvSpPr>
        <p:spPr>
          <a:xfrm flipV="1">
            <a:off x="5759394" y="8174072"/>
            <a:ext cx="0" cy="1062812"/>
          </a:xfrm>
          <a:prstGeom prst="line">
            <a:avLst/>
          </a:prstGeom>
          <a:ln w="19050" cap="flat">
            <a:solidFill>
              <a:srgbClr val="206F48"/>
            </a:solidFill>
            <a:prstDash val="solid"/>
            <a:headEnd type="none" w="sm" len="sm"/>
            <a:tailEnd type="none" w="sm" len="sm"/>
          </a:ln>
        </p:spPr>
      </p:sp>
      <p:sp>
        <p:nvSpPr>
          <p:cNvPr id="32" name="AutoShape 32"/>
          <p:cNvSpPr/>
          <p:nvPr/>
        </p:nvSpPr>
        <p:spPr>
          <a:xfrm flipH="1" flipV="1">
            <a:off x="5751264" y="9244017"/>
            <a:ext cx="573329" cy="5107"/>
          </a:xfrm>
          <a:prstGeom prst="line">
            <a:avLst/>
          </a:prstGeom>
          <a:ln w="19050" cap="flat">
            <a:solidFill>
              <a:srgbClr val="206F48"/>
            </a:solidFill>
            <a:prstDash val="solid"/>
            <a:headEnd type="none" w="sm" len="sm"/>
            <a:tailEnd type="none" w="sm" len="sm"/>
          </a:ln>
        </p:spPr>
      </p:sp>
      <p:sp>
        <p:nvSpPr>
          <p:cNvPr id="33" name="AutoShape 33"/>
          <p:cNvSpPr/>
          <p:nvPr/>
        </p:nvSpPr>
        <p:spPr>
          <a:xfrm flipH="1" flipV="1">
            <a:off x="10885770" y="8117724"/>
            <a:ext cx="5907" cy="1060431"/>
          </a:xfrm>
          <a:prstGeom prst="line">
            <a:avLst/>
          </a:prstGeom>
          <a:ln w="19050" cap="flat">
            <a:solidFill>
              <a:srgbClr val="206F48"/>
            </a:solidFill>
            <a:prstDash val="solid"/>
            <a:headEnd type="none" w="sm" len="sm"/>
            <a:tailEnd type="none" w="sm" len="sm"/>
          </a:ln>
        </p:spPr>
      </p:sp>
      <p:sp>
        <p:nvSpPr>
          <p:cNvPr id="34" name="AutoShape 34"/>
          <p:cNvSpPr/>
          <p:nvPr/>
        </p:nvSpPr>
        <p:spPr>
          <a:xfrm flipH="1">
            <a:off x="10885770" y="9166550"/>
            <a:ext cx="640514" cy="0"/>
          </a:xfrm>
          <a:prstGeom prst="line">
            <a:avLst/>
          </a:prstGeom>
          <a:ln w="19050" cap="flat">
            <a:solidFill>
              <a:srgbClr val="206F48"/>
            </a:solidFill>
            <a:prstDash val="solid"/>
            <a:headEnd type="none" w="sm" len="sm"/>
            <a:tailEnd type="none" w="sm" len="sm"/>
          </a:ln>
        </p:spPr>
      </p:sp>
      <p:sp>
        <p:nvSpPr>
          <p:cNvPr id="35" name="AutoShape 35"/>
          <p:cNvSpPr/>
          <p:nvPr/>
        </p:nvSpPr>
        <p:spPr>
          <a:xfrm flipH="1" flipV="1">
            <a:off x="8295300" y="8221823"/>
            <a:ext cx="9515" cy="944727"/>
          </a:xfrm>
          <a:prstGeom prst="line">
            <a:avLst/>
          </a:prstGeom>
          <a:ln w="19050" cap="flat">
            <a:solidFill>
              <a:srgbClr val="206F48"/>
            </a:solidFill>
            <a:prstDash val="solid"/>
            <a:headEnd type="none" w="sm" len="sm"/>
            <a:tailEnd type="none" w="sm" len="sm"/>
          </a:ln>
        </p:spPr>
      </p:sp>
      <p:sp>
        <p:nvSpPr>
          <p:cNvPr id="36" name="AutoShape 36"/>
          <p:cNvSpPr/>
          <p:nvPr/>
        </p:nvSpPr>
        <p:spPr>
          <a:xfrm flipH="1">
            <a:off x="8332485" y="9166550"/>
            <a:ext cx="659014" cy="0"/>
          </a:xfrm>
          <a:prstGeom prst="line">
            <a:avLst/>
          </a:prstGeom>
          <a:ln w="19050" cap="flat">
            <a:solidFill>
              <a:srgbClr val="206F48"/>
            </a:solidFill>
            <a:prstDash val="solid"/>
            <a:headEnd type="none" w="sm" len="sm"/>
            <a:tailEnd type="none" w="sm" len="sm"/>
          </a:ln>
        </p:spPr>
        <p:txBody>
          <a:bodyPr/>
          <a:lstStyle/>
          <a:p>
            <a:endParaRPr lang="ru-RU" dirty="0"/>
          </a:p>
        </p:txBody>
      </p:sp>
      <p:sp>
        <p:nvSpPr>
          <p:cNvPr id="37" name="AutoShape 37"/>
          <p:cNvSpPr/>
          <p:nvPr/>
        </p:nvSpPr>
        <p:spPr>
          <a:xfrm flipV="1">
            <a:off x="14259211" y="8121972"/>
            <a:ext cx="5908" cy="984270"/>
          </a:xfrm>
          <a:prstGeom prst="line">
            <a:avLst/>
          </a:prstGeom>
          <a:ln w="19050" cap="flat">
            <a:solidFill>
              <a:srgbClr val="206F48"/>
            </a:solidFill>
            <a:prstDash val="solid"/>
            <a:headEnd type="none" w="sm" len="sm"/>
            <a:tailEnd type="none" w="sm" len="sm"/>
          </a:ln>
        </p:spPr>
      </p:sp>
      <p:sp>
        <p:nvSpPr>
          <p:cNvPr id="38" name="AutoShape 38"/>
          <p:cNvSpPr/>
          <p:nvPr/>
        </p:nvSpPr>
        <p:spPr>
          <a:xfrm flipH="1">
            <a:off x="14274478" y="9106242"/>
            <a:ext cx="498532" cy="0"/>
          </a:xfrm>
          <a:prstGeom prst="line">
            <a:avLst/>
          </a:prstGeom>
          <a:ln w="19050" cap="flat">
            <a:solidFill>
              <a:srgbClr val="206F48"/>
            </a:solidFill>
            <a:prstDash val="solid"/>
            <a:headEnd type="none" w="sm" len="sm"/>
            <a:tailEnd type="none" w="sm" len="sm"/>
          </a:ln>
        </p:spPr>
      </p:sp>
      <p:sp>
        <p:nvSpPr>
          <p:cNvPr id="39" name="TextBox 39"/>
          <p:cNvSpPr txBox="1"/>
          <p:nvPr/>
        </p:nvSpPr>
        <p:spPr>
          <a:xfrm>
            <a:off x="5538812" y="3455846"/>
            <a:ext cx="364464" cy="1716241"/>
          </a:xfrm>
          <a:prstGeom prst="rect">
            <a:avLst/>
          </a:prstGeom>
        </p:spPr>
        <p:txBody>
          <a:bodyPr lIns="0" tIns="0" rIns="0" bIns="0" rtlCol="0" anchor="t">
            <a:spAutoFit/>
          </a:bodyPr>
          <a:lstStyle/>
          <a:p>
            <a:pPr algn="ctr">
              <a:lnSpc>
                <a:spcPts val="14086"/>
              </a:lnSpc>
            </a:pPr>
            <a:r>
              <a:rPr lang="en-US" sz="10061" b="1" dirty="0">
                <a:solidFill>
                  <a:srgbClr val="22503F"/>
                </a:solidFill>
                <a:latin typeface="Open Sans Bold"/>
                <a:ea typeface="Open Sans Bold"/>
                <a:cs typeface="Open Sans Bold"/>
                <a:sym typeface="Open Sans Bold"/>
              </a:rPr>
              <a:t>.</a:t>
            </a:r>
          </a:p>
        </p:txBody>
      </p:sp>
      <p:sp>
        <p:nvSpPr>
          <p:cNvPr id="40" name="TextBox 40"/>
          <p:cNvSpPr txBox="1"/>
          <p:nvPr/>
        </p:nvSpPr>
        <p:spPr>
          <a:xfrm>
            <a:off x="5805844" y="4883090"/>
            <a:ext cx="2420074" cy="276742"/>
          </a:xfrm>
          <a:prstGeom prst="rect">
            <a:avLst/>
          </a:prstGeom>
        </p:spPr>
        <p:txBody>
          <a:bodyPr wrap="square" lIns="0" tIns="0" rIns="0" bIns="0" rtlCol="0" anchor="t">
            <a:spAutoFit/>
          </a:bodyPr>
          <a:lstStyle/>
          <a:p>
            <a:pPr>
              <a:lnSpc>
                <a:spcPts val="2349"/>
              </a:lnSpc>
            </a:pPr>
            <a:r>
              <a:rPr lang="en-US" sz="1678" b="1" i="1" dirty="0">
                <a:solidFill>
                  <a:srgbClr val="000000"/>
                </a:solidFill>
                <a:latin typeface="Open Sans Bold Italics"/>
                <a:ea typeface="Open Sans Bold Italics"/>
                <a:cs typeface="Open Sans Bold Italics"/>
                <a:sym typeface="Open Sans Bold Italics"/>
              </a:rPr>
              <a:t>flour milling production</a:t>
            </a:r>
          </a:p>
        </p:txBody>
      </p:sp>
      <p:sp>
        <p:nvSpPr>
          <p:cNvPr id="41" name="TextBox 41"/>
          <p:cNvSpPr txBox="1"/>
          <p:nvPr/>
        </p:nvSpPr>
        <p:spPr>
          <a:xfrm>
            <a:off x="8443696" y="4883090"/>
            <a:ext cx="2039391" cy="276742"/>
          </a:xfrm>
          <a:prstGeom prst="rect">
            <a:avLst/>
          </a:prstGeom>
        </p:spPr>
        <p:txBody>
          <a:bodyPr wrap="square" lIns="0" tIns="0" rIns="0" bIns="0" rtlCol="0" anchor="t">
            <a:spAutoFit/>
          </a:bodyPr>
          <a:lstStyle/>
          <a:p>
            <a:pPr>
              <a:lnSpc>
                <a:spcPts val="2349"/>
              </a:lnSpc>
            </a:pPr>
            <a:r>
              <a:rPr lang="en-US" sz="1678" b="1" i="1" dirty="0">
                <a:solidFill>
                  <a:srgbClr val="000000"/>
                </a:solidFill>
                <a:latin typeface="Open Sans Bold Italics"/>
                <a:ea typeface="Open Sans Bold Italics"/>
                <a:cs typeface="Open Sans Bold Italics"/>
                <a:sym typeface="Open Sans Bold Italics"/>
              </a:rPr>
              <a:t>starch production</a:t>
            </a:r>
          </a:p>
        </p:txBody>
      </p:sp>
      <p:sp>
        <p:nvSpPr>
          <p:cNvPr id="42" name="TextBox 42"/>
          <p:cNvSpPr txBox="1"/>
          <p:nvPr/>
        </p:nvSpPr>
        <p:spPr>
          <a:xfrm>
            <a:off x="10979654" y="4883090"/>
            <a:ext cx="2921420" cy="276742"/>
          </a:xfrm>
          <a:prstGeom prst="rect">
            <a:avLst/>
          </a:prstGeom>
        </p:spPr>
        <p:txBody>
          <a:bodyPr lIns="0" tIns="0" rIns="0" bIns="0" rtlCol="0" anchor="t">
            <a:spAutoFit/>
          </a:bodyPr>
          <a:lstStyle/>
          <a:p>
            <a:pPr>
              <a:lnSpc>
                <a:spcPts val="2349"/>
              </a:lnSpc>
            </a:pPr>
            <a:r>
              <a:rPr lang="en-US" sz="1678" b="1" i="1" dirty="0">
                <a:solidFill>
                  <a:srgbClr val="000000"/>
                </a:solidFill>
                <a:latin typeface="Open Sans Bold Italics"/>
                <a:ea typeface="Open Sans Bold Italics"/>
                <a:cs typeface="Open Sans Bold Italics"/>
                <a:sym typeface="Open Sans Bold Italics"/>
              </a:rPr>
              <a:t>wheat gluten production</a:t>
            </a:r>
          </a:p>
        </p:txBody>
      </p:sp>
      <p:sp>
        <p:nvSpPr>
          <p:cNvPr id="43" name="TextBox 43"/>
          <p:cNvSpPr txBox="1"/>
          <p:nvPr/>
        </p:nvSpPr>
        <p:spPr>
          <a:xfrm>
            <a:off x="8171603" y="3455846"/>
            <a:ext cx="364464" cy="1716241"/>
          </a:xfrm>
          <a:prstGeom prst="rect">
            <a:avLst/>
          </a:prstGeom>
        </p:spPr>
        <p:txBody>
          <a:bodyPr lIns="0" tIns="0" rIns="0" bIns="0" rtlCol="0" anchor="t">
            <a:spAutoFit/>
          </a:bodyPr>
          <a:lstStyle/>
          <a:p>
            <a:pPr algn="ctr">
              <a:lnSpc>
                <a:spcPts val="14086"/>
              </a:lnSpc>
            </a:pPr>
            <a:r>
              <a:rPr lang="en-US" sz="10061" b="1" dirty="0">
                <a:solidFill>
                  <a:srgbClr val="22503F"/>
                </a:solidFill>
                <a:latin typeface="Open Sans Bold"/>
                <a:ea typeface="Open Sans Bold"/>
                <a:cs typeface="Open Sans Bold"/>
                <a:sym typeface="Open Sans Bold"/>
              </a:rPr>
              <a:t>.</a:t>
            </a:r>
          </a:p>
        </p:txBody>
      </p:sp>
      <p:sp>
        <p:nvSpPr>
          <p:cNvPr id="44" name="TextBox 44"/>
          <p:cNvSpPr txBox="1"/>
          <p:nvPr/>
        </p:nvSpPr>
        <p:spPr>
          <a:xfrm>
            <a:off x="10707561" y="3455846"/>
            <a:ext cx="364464" cy="1716241"/>
          </a:xfrm>
          <a:prstGeom prst="rect">
            <a:avLst/>
          </a:prstGeom>
        </p:spPr>
        <p:txBody>
          <a:bodyPr lIns="0" tIns="0" rIns="0" bIns="0" rtlCol="0" anchor="t">
            <a:spAutoFit/>
          </a:bodyPr>
          <a:lstStyle/>
          <a:p>
            <a:pPr algn="ctr">
              <a:lnSpc>
                <a:spcPts val="14086"/>
              </a:lnSpc>
            </a:pPr>
            <a:r>
              <a:rPr lang="en-US" sz="10061" b="1" dirty="0">
                <a:solidFill>
                  <a:srgbClr val="22503F"/>
                </a:solidFill>
                <a:latin typeface="Open Sans Bold"/>
                <a:ea typeface="Open Sans Bold"/>
                <a:cs typeface="Open Sans Bold"/>
                <a:sym typeface="Open Sans Bold"/>
              </a:rPr>
              <a:t>.</a:t>
            </a:r>
          </a:p>
        </p:txBody>
      </p:sp>
      <p:sp>
        <p:nvSpPr>
          <p:cNvPr id="45" name="TextBox 45"/>
          <p:cNvSpPr txBox="1"/>
          <p:nvPr/>
        </p:nvSpPr>
        <p:spPr>
          <a:xfrm>
            <a:off x="14188927" y="3455846"/>
            <a:ext cx="364464" cy="1716241"/>
          </a:xfrm>
          <a:prstGeom prst="rect">
            <a:avLst/>
          </a:prstGeom>
        </p:spPr>
        <p:txBody>
          <a:bodyPr lIns="0" tIns="0" rIns="0" bIns="0" rtlCol="0" anchor="t">
            <a:spAutoFit/>
          </a:bodyPr>
          <a:lstStyle/>
          <a:p>
            <a:pPr algn="ctr">
              <a:lnSpc>
                <a:spcPts val="14086"/>
              </a:lnSpc>
            </a:pPr>
            <a:r>
              <a:rPr lang="en-US" sz="10061" b="1" dirty="0">
                <a:solidFill>
                  <a:srgbClr val="22503F"/>
                </a:solidFill>
                <a:latin typeface="Open Sans Bold"/>
                <a:ea typeface="Open Sans Bold"/>
                <a:cs typeface="Open Sans Bold"/>
                <a:sym typeface="Open Sans Bold"/>
              </a:rPr>
              <a:t>.</a:t>
            </a:r>
          </a:p>
        </p:txBody>
      </p:sp>
      <p:sp>
        <p:nvSpPr>
          <p:cNvPr id="46" name="TextBox 46"/>
          <p:cNvSpPr txBox="1"/>
          <p:nvPr/>
        </p:nvSpPr>
        <p:spPr>
          <a:xfrm>
            <a:off x="14576605" y="4861602"/>
            <a:ext cx="2476141" cy="585375"/>
          </a:xfrm>
          <a:prstGeom prst="rect">
            <a:avLst/>
          </a:prstGeom>
        </p:spPr>
        <p:txBody>
          <a:bodyPr lIns="0" tIns="0" rIns="0" bIns="0" rtlCol="0" anchor="t">
            <a:spAutoFit/>
          </a:bodyPr>
          <a:lstStyle/>
          <a:p>
            <a:pPr>
              <a:lnSpc>
                <a:spcPts val="2349"/>
              </a:lnSpc>
            </a:pPr>
            <a:r>
              <a:rPr lang="en-US" sz="1678" b="1" i="1" dirty="0">
                <a:solidFill>
                  <a:srgbClr val="000000"/>
                </a:solidFill>
                <a:latin typeface="Open Sans Bold Italics"/>
                <a:ea typeface="Open Sans Bold Italics"/>
                <a:cs typeface="Open Sans Bold Italics"/>
                <a:sym typeface="Open Sans Bold Italics"/>
              </a:rPr>
              <a:t>production of wheat product</a:t>
            </a:r>
          </a:p>
        </p:txBody>
      </p:sp>
      <p:sp>
        <p:nvSpPr>
          <p:cNvPr id="47" name="TextBox 47"/>
          <p:cNvSpPr txBox="1"/>
          <p:nvPr/>
        </p:nvSpPr>
        <p:spPr>
          <a:xfrm>
            <a:off x="5593272" y="5135384"/>
            <a:ext cx="364464" cy="1716241"/>
          </a:xfrm>
          <a:prstGeom prst="rect">
            <a:avLst/>
          </a:prstGeom>
        </p:spPr>
        <p:txBody>
          <a:bodyPr wrap="square" lIns="0" tIns="0" rIns="0" bIns="0" rtlCol="0" anchor="t">
            <a:spAutoFit/>
          </a:bodyPr>
          <a:lstStyle/>
          <a:p>
            <a:pPr algn="ctr">
              <a:lnSpc>
                <a:spcPts val="14086"/>
              </a:lnSpc>
            </a:pPr>
            <a:r>
              <a:rPr lang="en-US" sz="10061" b="1" dirty="0">
                <a:solidFill>
                  <a:srgbClr val="22503F"/>
                </a:solidFill>
                <a:latin typeface="Open Sans Bold"/>
                <a:ea typeface="Open Sans Bold"/>
                <a:cs typeface="Open Sans Bold"/>
                <a:sym typeface="Open Sans Bold"/>
              </a:rPr>
              <a:t>.</a:t>
            </a:r>
          </a:p>
        </p:txBody>
      </p:sp>
      <p:sp>
        <p:nvSpPr>
          <p:cNvPr id="48" name="TextBox 48"/>
          <p:cNvSpPr txBox="1"/>
          <p:nvPr/>
        </p:nvSpPr>
        <p:spPr>
          <a:xfrm>
            <a:off x="5946614" y="6479733"/>
            <a:ext cx="1891724" cy="571631"/>
          </a:xfrm>
          <a:prstGeom prst="rect">
            <a:avLst/>
          </a:prstGeom>
        </p:spPr>
        <p:txBody>
          <a:bodyPr lIns="0" tIns="0" rIns="0" bIns="0" rtlCol="0" anchor="t">
            <a:spAutoFit/>
          </a:bodyPr>
          <a:lstStyle/>
          <a:p>
            <a:pPr>
              <a:lnSpc>
                <a:spcPts val="2346"/>
              </a:lnSpc>
            </a:pPr>
            <a:r>
              <a:rPr lang="en-US" sz="1676" b="1" i="1" dirty="0">
                <a:solidFill>
                  <a:srgbClr val="000000"/>
                </a:solidFill>
                <a:latin typeface="Open Sans Bold Italics"/>
                <a:ea typeface="Open Sans Bold Italics"/>
                <a:cs typeface="Open Sans Bold Italics"/>
                <a:sym typeface="Open Sans Bold Italics"/>
              </a:rPr>
              <a:t>production of glucose syrup</a:t>
            </a:r>
          </a:p>
        </p:txBody>
      </p:sp>
      <p:sp>
        <p:nvSpPr>
          <p:cNvPr id="49" name="TextBox 49"/>
          <p:cNvSpPr txBox="1"/>
          <p:nvPr/>
        </p:nvSpPr>
        <p:spPr>
          <a:xfrm>
            <a:off x="8032383" y="5127160"/>
            <a:ext cx="364464" cy="1716241"/>
          </a:xfrm>
          <a:prstGeom prst="rect">
            <a:avLst/>
          </a:prstGeom>
        </p:spPr>
        <p:txBody>
          <a:bodyPr lIns="0" tIns="0" rIns="0" bIns="0" rtlCol="0" anchor="t">
            <a:spAutoFit/>
          </a:bodyPr>
          <a:lstStyle/>
          <a:p>
            <a:pPr algn="ctr">
              <a:lnSpc>
                <a:spcPts val="14086"/>
              </a:lnSpc>
            </a:pPr>
            <a:r>
              <a:rPr lang="en-US" sz="10061" b="1" dirty="0">
                <a:solidFill>
                  <a:srgbClr val="22503F"/>
                </a:solidFill>
                <a:latin typeface="Open Sans Bold"/>
                <a:ea typeface="Open Sans Bold"/>
                <a:cs typeface="Open Sans Bold"/>
                <a:sym typeface="Open Sans Bold"/>
              </a:rPr>
              <a:t>.</a:t>
            </a:r>
          </a:p>
        </p:txBody>
      </p:sp>
      <p:sp>
        <p:nvSpPr>
          <p:cNvPr id="50" name="TextBox 50"/>
          <p:cNvSpPr txBox="1"/>
          <p:nvPr/>
        </p:nvSpPr>
        <p:spPr>
          <a:xfrm>
            <a:off x="8332485" y="6491626"/>
            <a:ext cx="1891724" cy="877765"/>
          </a:xfrm>
          <a:prstGeom prst="rect">
            <a:avLst/>
          </a:prstGeom>
        </p:spPr>
        <p:txBody>
          <a:bodyPr lIns="0" tIns="0" rIns="0" bIns="0" rtlCol="0" anchor="t">
            <a:spAutoFit/>
          </a:bodyPr>
          <a:lstStyle/>
          <a:p>
            <a:pPr>
              <a:lnSpc>
                <a:spcPts val="2346"/>
              </a:lnSpc>
            </a:pPr>
            <a:r>
              <a:rPr lang="en-US" sz="1676" b="1" i="1" dirty="0">
                <a:solidFill>
                  <a:srgbClr val="000000"/>
                </a:solidFill>
                <a:latin typeface="Open Sans Bold Italics"/>
                <a:ea typeface="Open Sans Bold Italics"/>
                <a:cs typeface="Open Sans Bold Italics"/>
                <a:sym typeface="Open Sans Bold Italics"/>
              </a:rPr>
              <a:t>lysine fermentation plant</a:t>
            </a:r>
          </a:p>
        </p:txBody>
      </p:sp>
      <p:sp>
        <p:nvSpPr>
          <p:cNvPr id="51" name="TextBox 51"/>
          <p:cNvSpPr txBox="1"/>
          <p:nvPr/>
        </p:nvSpPr>
        <p:spPr>
          <a:xfrm>
            <a:off x="10366927" y="5103548"/>
            <a:ext cx="364464" cy="1716241"/>
          </a:xfrm>
          <a:prstGeom prst="rect">
            <a:avLst/>
          </a:prstGeom>
        </p:spPr>
        <p:txBody>
          <a:bodyPr lIns="0" tIns="0" rIns="0" bIns="0" rtlCol="0" anchor="t">
            <a:spAutoFit/>
          </a:bodyPr>
          <a:lstStyle/>
          <a:p>
            <a:pPr algn="ctr">
              <a:lnSpc>
                <a:spcPts val="14086"/>
              </a:lnSpc>
            </a:pPr>
            <a:r>
              <a:rPr lang="en-US" sz="10061" b="1">
                <a:solidFill>
                  <a:srgbClr val="22503F"/>
                </a:solidFill>
                <a:latin typeface="Open Sans Bold"/>
                <a:ea typeface="Open Sans Bold"/>
                <a:cs typeface="Open Sans Bold"/>
                <a:sym typeface="Open Sans Bold"/>
              </a:rPr>
              <a:t>.</a:t>
            </a:r>
          </a:p>
        </p:txBody>
      </p:sp>
      <p:sp>
        <p:nvSpPr>
          <p:cNvPr id="52" name="TextBox 52"/>
          <p:cNvSpPr txBox="1"/>
          <p:nvPr/>
        </p:nvSpPr>
        <p:spPr>
          <a:xfrm>
            <a:off x="10672848" y="6501222"/>
            <a:ext cx="1891724" cy="571631"/>
          </a:xfrm>
          <a:prstGeom prst="rect">
            <a:avLst/>
          </a:prstGeom>
        </p:spPr>
        <p:txBody>
          <a:bodyPr lIns="0" tIns="0" rIns="0" bIns="0" rtlCol="0" anchor="t">
            <a:spAutoFit/>
          </a:bodyPr>
          <a:lstStyle/>
          <a:p>
            <a:pPr>
              <a:lnSpc>
                <a:spcPts val="2346"/>
              </a:lnSpc>
            </a:pPr>
            <a:r>
              <a:rPr lang="en-US" sz="1676" b="1" i="1" dirty="0">
                <a:solidFill>
                  <a:srgbClr val="000000"/>
                </a:solidFill>
                <a:latin typeface="Open Sans Bold Italics"/>
                <a:ea typeface="Open Sans Bold Italics"/>
                <a:cs typeface="Open Sans Bold Italics"/>
                <a:sym typeface="Open Sans Bold Italics"/>
              </a:rPr>
              <a:t>lysine extraction plant</a:t>
            </a:r>
          </a:p>
        </p:txBody>
      </p:sp>
      <p:sp>
        <p:nvSpPr>
          <p:cNvPr id="53" name="TextBox 53"/>
          <p:cNvSpPr txBox="1"/>
          <p:nvPr/>
        </p:nvSpPr>
        <p:spPr>
          <a:xfrm>
            <a:off x="12707289" y="5074924"/>
            <a:ext cx="364464" cy="1716241"/>
          </a:xfrm>
          <a:prstGeom prst="rect">
            <a:avLst/>
          </a:prstGeom>
        </p:spPr>
        <p:txBody>
          <a:bodyPr lIns="0" tIns="0" rIns="0" bIns="0" rtlCol="0" anchor="t">
            <a:spAutoFit/>
          </a:bodyPr>
          <a:lstStyle/>
          <a:p>
            <a:pPr algn="ctr">
              <a:lnSpc>
                <a:spcPts val="14086"/>
              </a:lnSpc>
            </a:pPr>
            <a:r>
              <a:rPr lang="en-US" sz="10061" b="1">
                <a:solidFill>
                  <a:srgbClr val="22503F"/>
                </a:solidFill>
                <a:latin typeface="Open Sans Bold"/>
                <a:ea typeface="Open Sans Bold"/>
                <a:cs typeface="Open Sans Bold"/>
                <a:sym typeface="Open Sans Bold"/>
              </a:rPr>
              <a:t>.</a:t>
            </a:r>
          </a:p>
        </p:txBody>
      </p:sp>
      <p:sp>
        <p:nvSpPr>
          <p:cNvPr id="54" name="TextBox 54"/>
          <p:cNvSpPr txBox="1"/>
          <p:nvPr/>
        </p:nvSpPr>
        <p:spPr>
          <a:xfrm>
            <a:off x="13034336" y="6472598"/>
            <a:ext cx="1891724" cy="877765"/>
          </a:xfrm>
          <a:prstGeom prst="rect">
            <a:avLst/>
          </a:prstGeom>
        </p:spPr>
        <p:txBody>
          <a:bodyPr lIns="0" tIns="0" rIns="0" bIns="0" rtlCol="0" anchor="t">
            <a:spAutoFit/>
          </a:bodyPr>
          <a:lstStyle/>
          <a:p>
            <a:pPr>
              <a:lnSpc>
                <a:spcPts val="2346"/>
              </a:lnSpc>
            </a:pPr>
            <a:r>
              <a:rPr lang="en-US" sz="1676" b="1" i="1" dirty="0">
                <a:solidFill>
                  <a:srgbClr val="000000"/>
                </a:solidFill>
                <a:latin typeface="Open Sans Bold Italics"/>
                <a:ea typeface="Open Sans Bold Italics"/>
                <a:cs typeface="Open Sans Bold Italics"/>
                <a:sym typeface="Open Sans Bold Italics"/>
              </a:rPr>
              <a:t>threonine fermentation plant</a:t>
            </a:r>
          </a:p>
        </p:txBody>
      </p:sp>
      <p:sp>
        <p:nvSpPr>
          <p:cNvPr id="55" name="TextBox 55"/>
          <p:cNvSpPr txBox="1"/>
          <p:nvPr/>
        </p:nvSpPr>
        <p:spPr>
          <a:xfrm>
            <a:off x="15068777" y="5135543"/>
            <a:ext cx="364464" cy="1716241"/>
          </a:xfrm>
          <a:prstGeom prst="rect">
            <a:avLst/>
          </a:prstGeom>
        </p:spPr>
        <p:txBody>
          <a:bodyPr lIns="0" tIns="0" rIns="0" bIns="0" rtlCol="0" anchor="t">
            <a:spAutoFit/>
          </a:bodyPr>
          <a:lstStyle/>
          <a:p>
            <a:pPr algn="ctr">
              <a:lnSpc>
                <a:spcPts val="14086"/>
              </a:lnSpc>
            </a:pPr>
            <a:r>
              <a:rPr lang="en-US" sz="10061" b="1">
                <a:solidFill>
                  <a:srgbClr val="22503F"/>
                </a:solidFill>
                <a:latin typeface="Open Sans Bold"/>
                <a:ea typeface="Open Sans Bold"/>
                <a:cs typeface="Open Sans Bold"/>
                <a:sym typeface="Open Sans Bold"/>
              </a:rPr>
              <a:t>.</a:t>
            </a:r>
          </a:p>
        </p:txBody>
      </p:sp>
      <p:sp>
        <p:nvSpPr>
          <p:cNvPr id="56" name="TextBox 56"/>
          <p:cNvSpPr txBox="1"/>
          <p:nvPr/>
        </p:nvSpPr>
        <p:spPr>
          <a:xfrm>
            <a:off x="15433242" y="6533217"/>
            <a:ext cx="1891724" cy="877765"/>
          </a:xfrm>
          <a:prstGeom prst="rect">
            <a:avLst/>
          </a:prstGeom>
        </p:spPr>
        <p:txBody>
          <a:bodyPr lIns="0" tIns="0" rIns="0" bIns="0" rtlCol="0" anchor="t">
            <a:spAutoFit/>
          </a:bodyPr>
          <a:lstStyle/>
          <a:p>
            <a:pPr>
              <a:lnSpc>
                <a:spcPts val="2346"/>
              </a:lnSpc>
            </a:pPr>
            <a:r>
              <a:rPr lang="en-US" sz="1676" b="1" i="1" dirty="0">
                <a:solidFill>
                  <a:srgbClr val="000000"/>
                </a:solidFill>
                <a:latin typeface="Open Sans Bold Italics"/>
                <a:ea typeface="Open Sans Bold Italics"/>
                <a:cs typeface="Open Sans Bold Italics"/>
                <a:sym typeface="Open Sans Bold Italics"/>
              </a:rPr>
              <a:t>tryptophan fermentation plant</a:t>
            </a:r>
          </a:p>
        </p:txBody>
      </p:sp>
      <p:sp>
        <p:nvSpPr>
          <p:cNvPr id="57" name="TextBox 57"/>
          <p:cNvSpPr txBox="1"/>
          <p:nvPr/>
        </p:nvSpPr>
        <p:spPr>
          <a:xfrm>
            <a:off x="5577162" y="6846869"/>
            <a:ext cx="364464" cy="1716241"/>
          </a:xfrm>
          <a:prstGeom prst="rect">
            <a:avLst/>
          </a:prstGeom>
        </p:spPr>
        <p:txBody>
          <a:bodyPr lIns="0" tIns="0" rIns="0" bIns="0" rtlCol="0" anchor="t">
            <a:spAutoFit/>
          </a:bodyPr>
          <a:lstStyle/>
          <a:p>
            <a:pPr algn="ctr">
              <a:lnSpc>
                <a:spcPts val="14086"/>
              </a:lnSpc>
            </a:pPr>
            <a:r>
              <a:rPr lang="en-US" sz="10061" b="1" dirty="0">
                <a:solidFill>
                  <a:srgbClr val="22503F"/>
                </a:solidFill>
                <a:latin typeface="Open Sans Bold"/>
                <a:ea typeface="Open Sans Bold"/>
                <a:cs typeface="Open Sans Bold"/>
                <a:sym typeface="Open Sans Bold"/>
              </a:rPr>
              <a:t>.</a:t>
            </a:r>
          </a:p>
        </p:txBody>
      </p:sp>
      <p:sp>
        <p:nvSpPr>
          <p:cNvPr id="58" name="TextBox 58"/>
          <p:cNvSpPr txBox="1"/>
          <p:nvPr/>
        </p:nvSpPr>
        <p:spPr>
          <a:xfrm>
            <a:off x="5941626" y="8244543"/>
            <a:ext cx="1891724" cy="571631"/>
          </a:xfrm>
          <a:prstGeom prst="rect">
            <a:avLst/>
          </a:prstGeom>
        </p:spPr>
        <p:txBody>
          <a:bodyPr lIns="0" tIns="0" rIns="0" bIns="0" rtlCol="0" anchor="t">
            <a:spAutoFit/>
          </a:bodyPr>
          <a:lstStyle/>
          <a:p>
            <a:pPr>
              <a:lnSpc>
                <a:spcPts val="2346"/>
              </a:lnSpc>
            </a:pPr>
            <a:r>
              <a:rPr lang="en-US" sz="1676" b="1" i="1" dirty="0">
                <a:solidFill>
                  <a:srgbClr val="000000"/>
                </a:solidFill>
                <a:latin typeface="Open Sans Bold Italics"/>
                <a:ea typeface="Open Sans Bold Italics"/>
                <a:cs typeface="Open Sans Bold Italics"/>
                <a:sym typeface="Open Sans Bold Italics"/>
              </a:rPr>
              <a:t>tryptophan extraction plant</a:t>
            </a:r>
          </a:p>
        </p:txBody>
      </p:sp>
      <p:sp>
        <p:nvSpPr>
          <p:cNvPr id="59" name="TextBox 59"/>
          <p:cNvSpPr txBox="1"/>
          <p:nvPr/>
        </p:nvSpPr>
        <p:spPr>
          <a:xfrm>
            <a:off x="10699932" y="6865896"/>
            <a:ext cx="364464" cy="1716241"/>
          </a:xfrm>
          <a:prstGeom prst="rect">
            <a:avLst/>
          </a:prstGeom>
        </p:spPr>
        <p:txBody>
          <a:bodyPr lIns="0" tIns="0" rIns="0" bIns="0" rtlCol="0" anchor="t">
            <a:spAutoFit/>
          </a:bodyPr>
          <a:lstStyle/>
          <a:p>
            <a:pPr algn="ctr">
              <a:lnSpc>
                <a:spcPts val="14086"/>
              </a:lnSpc>
            </a:pPr>
            <a:r>
              <a:rPr lang="en-US" sz="10061" b="1" dirty="0">
                <a:solidFill>
                  <a:srgbClr val="22503F"/>
                </a:solidFill>
                <a:latin typeface="Open Sans Bold"/>
                <a:ea typeface="Open Sans Bold"/>
                <a:cs typeface="Open Sans Bold"/>
                <a:sym typeface="Open Sans Bold"/>
              </a:rPr>
              <a:t>.</a:t>
            </a:r>
          </a:p>
        </p:txBody>
      </p:sp>
      <p:sp>
        <p:nvSpPr>
          <p:cNvPr id="60" name="TextBox 60"/>
          <p:cNvSpPr txBox="1"/>
          <p:nvPr/>
        </p:nvSpPr>
        <p:spPr>
          <a:xfrm>
            <a:off x="10981081" y="8190748"/>
            <a:ext cx="2856745" cy="583686"/>
          </a:xfrm>
          <a:prstGeom prst="rect">
            <a:avLst/>
          </a:prstGeom>
        </p:spPr>
        <p:txBody>
          <a:bodyPr lIns="0" tIns="0" rIns="0" bIns="0" rtlCol="0" anchor="t">
            <a:spAutoFit/>
          </a:bodyPr>
          <a:lstStyle/>
          <a:p>
            <a:pPr>
              <a:lnSpc>
                <a:spcPts val="2346"/>
              </a:lnSpc>
            </a:pPr>
            <a:r>
              <a:rPr lang="en-US" sz="1676" b="1" i="1" dirty="0">
                <a:solidFill>
                  <a:srgbClr val="000000"/>
                </a:solidFill>
                <a:latin typeface="Open Sans Bold Italics"/>
                <a:ea typeface="Open Sans Bold Italics"/>
                <a:cs typeface="Open Sans Bold Italics"/>
                <a:sym typeface="Open Sans Bold Italics"/>
              </a:rPr>
              <a:t>ammonium sulfate production plant</a:t>
            </a:r>
          </a:p>
        </p:txBody>
      </p:sp>
      <p:sp>
        <p:nvSpPr>
          <p:cNvPr id="61" name="TextBox 61"/>
          <p:cNvSpPr txBox="1"/>
          <p:nvPr/>
        </p:nvSpPr>
        <p:spPr>
          <a:xfrm>
            <a:off x="8130813" y="6853065"/>
            <a:ext cx="346255" cy="1689245"/>
          </a:xfrm>
          <a:prstGeom prst="rect">
            <a:avLst/>
          </a:prstGeom>
        </p:spPr>
        <p:txBody>
          <a:bodyPr wrap="square" lIns="0" tIns="0" rIns="0" bIns="0" rtlCol="0" anchor="t">
            <a:spAutoFit/>
          </a:bodyPr>
          <a:lstStyle/>
          <a:p>
            <a:pPr algn="ctr">
              <a:lnSpc>
                <a:spcPts val="14086"/>
              </a:lnSpc>
            </a:pPr>
            <a:r>
              <a:rPr lang="en-US" sz="10061" b="1" dirty="0">
                <a:solidFill>
                  <a:srgbClr val="22503F"/>
                </a:solidFill>
                <a:latin typeface="Open Sans Bold"/>
                <a:ea typeface="Open Sans Bold"/>
                <a:cs typeface="Open Sans Bold"/>
                <a:sym typeface="Open Sans Bold"/>
              </a:rPr>
              <a:t>.</a:t>
            </a:r>
          </a:p>
        </p:txBody>
      </p:sp>
      <p:sp>
        <p:nvSpPr>
          <p:cNvPr id="62" name="TextBox 62"/>
          <p:cNvSpPr txBox="1"/>
          <p:nvPr/>
        </p:nvSpPr>
        <p:spPr>
          <a:xfrm>
            <a:off x="8473566" y="8183723"/>
            <a:ext cx="1891724" cy="571631"/>
          </a:xfrm>
          <a:prstGeom prst="rect">
            <a:avLst/>
          </a:prstGeom>
        </p:spPr>
        <p:txBody>
          <a:bodyPr lIns="0" tIns="0" rIns="0" bIns="0" rtlCol="0" anchor="t">
            <a:spAutoFit/>
          </a:bodyPr>
          <a:lstStyle/>
          <a:p>
            <a:pPr>
              <a:lnSpc>
                <a:spcPts val="2346"/>
              </a:lnSpc>
            </a:pPr>
            <a:r>
              <a:rPr lang="en-US" sz="1676" b="1" i="1" dirty="0">
                <a:solidFill>
                  <a:srgbClr val="000000"/>
                </a:solidFill>
                <a:latin typeface="Open Sans Bold Italics"/>
                <a:ea typeface="Open Sans Bold Italics"/>
                <a:cs typeface="Open Sans Bold Italics"/>
                <a:sym typeface="Open Sans Bold Italics"/>
              </a:rPr>
              <a:t>threonine extraction plant</a:t>
            </a:r>
          </a:p>
        </p:txBody>
      </p:sp>
      <p:sp>
        <p:nvSpPr>
          <p:cNvPr id="63" name="TextBox 63"/>
          <p:cNvSpPr txBox="1"/>
          <p:nvPr/>
        </p:nvSpPr>
        <p:spPr>
          <a:xfrm>
            <a:off x="14092402" y="6865896"/>
            <a:ext cx="364464" cy="1716241"/>
          </a:xfrm>
          <a:prstGeom prst="rect">
            <a:avLst/>
          </a:prstGeom>
        </p:spPr>
        <p:txBody>
          <a:bodyPr lIns="0" tIns="0" rIns="0" bIns="0" rtlCol="0" anchor="t">
            <a:spAutoFit/>
          </a:bodyPr>
          <a:lstStyle/>
          <a:p>
            <a:pPr algn="ctr">
              <a:lnSpc>
                <a:spcPts val="14086"/>
              </a:lnSpc>
            </a:pPr>
            <a:r>
              <a:rPr lang="en-US" sz="10061" b="1" dirty="0">
                <a:solidFill>
                  <a:srgbClr val="22503F"/>
                </a:solidFill>
                <a:latin typeface="Open Sans Bold"/>
                <a:ea typeface="Open Sans Bold"/>
                <a:cs typeface="Open Sans Bold"/>
                <a:sym typeface="Open Sans Bold"/>
              </a:rPr>
              <a:t>.</a:t>
            </a:r>
          </a:p>
        </p:txBody>
      </p:sp>
      <p:sp>
        <p:nvSpPr>
          <p:cNvPr id="64" name="TextBox 64"/>
          <p:cNvSpPr txBox="1"/>
          <p:nvPr/>
        </p:nvSpPr>
        <p:spPr>
          <a:xfrm>
            <a:off x="14417860" y="8143480"/>
            <a:ext cx="2856745" cy="571631"/>
          </a:xfrm>
          <a:prstGeom prst="rect">
            <a:avLst/>
          </a:prstGeom>
        </p:spPr>
        <p:txBody>
          <a:bodyPr lIns="0" tIns="0" rIns="0" bIns="0" rtlCol="0" anchor="t">
            <a:spAutoFit/>
          </a:bodyPr>
          <a:lstStyle/>
          <a:p>
            <a:pPr>
              <a:lnSpc>
                <a:spcPts val="2346"/>
              </a:lnSpc>
            </a:pPr>
            <a:r>
              <a:rPr lang="en-US" sz="1676" b="1" i="1" dirty="0">
                <a:solidFill>
                  <a:srgbClr val="000000"/>
                </a:solidFill>
                <a:latin typeface="Open Sans Bold Italics"/>
                <a:ea typeface="Open Sans Bold Italics"/>
                <a:cs typeface="Open Sans Bold Italics"/>
                <a:sym typeface="Open Sans Bold Italics"/>
              </a:rPr>
              <a:t>production of highly refined amino acids</a:t>
            </a:r>
          </a:p>
        </p:txBody>
      </p:sp>
      <p:sp>
        <p:nvSpPr>
          <p:cNvPr id="65" name="TextBox 65"/>
          <p:cNvSpPr txBox="1"/>
          <p:nvPr/>
        </p:nvSpPr>
        <p:spPr>
          <a:xfrm>
            <a:off x="3860475" y="2395024"/>
            <a:ext cx="669422" cy="3154770"/>
          </a:xfrm>
          <a:prstGeom prst="rect">
            <a:avLst/>
          </a:prstGeom>
        </p:spPr>
        <p:txBody>
          <a:bodyPr lIns="0" tIns="0" rIns="0" bIns="0" rtlCol="0" anchor="t">
            <a:spAutoFit/>
          </a:bodyPr>
          <a:lstStyle/>
          <a:p>
            <a:pPr algn="ctr">
              <a:lnSpc>
                <a:spcPts val="25876"/>
              </a:lnSpc>
            </a:pPr>
            <a:r>
              <a:rPr lang="en-US" sz="18483" b="1" dirty="0">
                <a:solidFill>
                  <a:srgbClr val="22503F"/>
                </a:solidFill>
                <a:latin typeface="Open Sans Bold"/>
                <a:ea typeface="Open Sans Bold"/>
                <a:cs typeface="Open Sans Bold"/>
                <a:sym typeface="Open Sans Bold"/>
              </a:rPr>
              <a:t>.</a:t>
            </a:r>
          </a:p>
        </p:txBody>
      </p:sp>
      <p:sp>
        <p:nvSpPr>
          <p:cNvPr id="66" name="TextBox 66"/>
          <p:cNvSpPr txBox="1"/>
          <p:nvPr/>
        </p:nvSpPr>
        <p:spPr>
          <a:xfrm>
            <a:off x="17618583" y="5702194"/>
            <a:ext cx="525892" cy="3102965"/>
          </a:xfrm>
          <a:prstGeom prst="rect">
            <a:avLst/>
          </a:prstGeom>
        </p:spPr>
        <p:txBody>
          <a:bodyPr wrap="square" lIns="0" tIns="0" rIns="0" bIns="0" rtlCol="0" anchor="t">
            <a:spAutoFit/>
          </a:bodyPr>
          <a:lstStyle/>
          <a:p>
            <a:pPr algn="ctr">
              <a:lnSpc>
                <a:spcPts val="25876"/>
              </a:lnSpc>
            </a:pPr>
            <a:r>
              <a:rPr lang="en-US" sz="18483" b="1" dirty="0">
                <a:solidFill>
                  <a:srgbClr val="FFDE59"/>
                </a:solidFill>
                <a:latin typeface="Open Sans Bold"/>
                <a:ea typeface="Open Sans Bold"/>
                <a:cs typeface="Open Sans Bold"/>
                <a:sym typeface="Open Sans Bold"/>
              </a:rPr>
              <a:t>.</a:t>
            </a:r>
          </a:p>
        </p:txBody>
      </p:sp>
      <p:sp>
        <p:nvSpPr>
          <p:cNvPr id="67" name="TextBox 67"/>
          <p:cNvSpPr txBox="1"/>
          <p:nvPr/>
        </p:nvSpPr>
        <p:spPr>
          <a:xfrm>
            <a:off x="4303418" y="1687366"/>
            <a:ext cx="13298180" cy="1041824"/>
          </a:xfrm>
          <a:prstGeom prst="rect">
            <a:avLst/>
          </a:prstGeom>
        </p:spPr>
        <p:txBody>
          <a:bodyPr lIns="0" tIns="0" rIns="0" bIns="0" rtlCol="0" anchor="t">
            <a:spAutoFit/>
          </a:bodyPr>
          <a:lstStyle/>
          <a:p>
            <a:pPr algn="ctr">
              <a:lnSpc>
                <a:spcPts val="4197"/>
              </a:lnSpc>
            </a:pPr>
            <a:r>
              <a:rPr lang="en-US" sz="2998" b="1" i="1" dirty="0">
                <a:solidFill>
                  <a:srgbClr val="000000"/>
                </a:solidFill>
                <a:latin typeface="Open Sans Bold Italics"/>
                <a:ea typeface="Open Sans Bold Italics"/>
                <a:cs typeface="Open Sans Bold Italics"/>
                <a:sym typeface="Open Sans Bold Italics"/>
              </a:rPr>
              <a:t> The complex consists of 1</a:t>
            </a:r>
            <a:r>
              <a:rPr lang="ru-RU" sz="2998" b="1" i="1">
                <a:solidFill>
                  <a:srgbClr val="000000"/>
                </a:solidFill>
                <a:latin typeface="Open Sans Bold Italics"/>
                <a:ea typeface="Open Sans Bold Italics"/>
                <a:cs typeface="Open Sans Bold Italics"/>
                <a:sym typeface="Open Sans Bold Italics"/>
              </a:rPr>
              <a:t>6</a:t>
            </a:r>
            <a:r>
              <a:rPr lang="en-US" sz="2998" b="1" i="1">
                <a:solidFill>
                  <a:srgbClr val="000000"/>
                </a:solidFill>
                <a:latin typeface="Open Sans Bold Italics"/>
                <a:ea typeface="Open Sans Bold Italics"/>
                <a:cs typeface="Open Sans Bold Italics"/>
                <a:sym typeface="Open Sans Bold Italics"/>
              </a:rPr>
              <a:t> </a:t>
            </a:r>
            <a:r>
              <a:rPr lang="en-US" sz="2998" b="1" i="1" dirty="0">
                <a:solidFill>
                  <a:srgbClr val="000000"/>
                </a:solidFill>
                <a:latin typeface="Open Sans Bold Italics"/>
                <a:ea typeface="Open Sans Bold Italics"/>
                <a:cs typeface="Open Sans Bold Italics"/>
                <a:sym typeface="Open Sans Bold Italics"/>
              </a:rPr>
              <a:t>plants integrated into one continuous production chain,</a:t>
            </a: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28209"/>
            <a:ext cx="19160050" cy="1393131"/>
            <a:chOff x="0" y="0"/>
            <a:chExt cx="5046268" cy="366915"/>
          </a:xfrm>
        </p:grpSpPr>
        <p:sp>
          <p:nvSpPr>
            <p:cNvPr id="3" name="Freeform 3"/>
            <p:cNvSpPr/>
            <p:nvPr/>
          </p:nvSpPr>
          <p:spPr>
            <a:xfrm>
              <a:off x="0" y="0"/>
              <a:ext cx="5046268" cy="366915"/>
            </a:xfrm>
            <a:custGeom>
              <a:avLst/>
              <a:gdLst/>
              <a:ahLst/>
              <a:cxnLst/>
              <a:rect l="l" t="t" r="r" b="b"/>
              <a:pathLst>
                <a:path w="5046268" h="366915">
                  <a:moveTo>
                    <a:pt x="0" y="0"/>
                  </a:moveTo>
                  <a:lnTo>
                    <a:pt x="5046268" y="0"/>
                  </a:lnTo>
                  <a:lnTo>
                    <a:pt x="5046268" y="366915"/>
                  </a:lnTo>
                  <a:lnTo>
                    <a:pt x="0" y="366915"/>
                  </a:lnTo>
                  <a:close/>
                </a:path>
              </a:pathLst>
            </a:custGeom>
            <a:solidFill>
              <a:srgbClr val="206F48"/>
            </a:solidFill>
          </p:spPr>
        </p:sp>
        <p:sp>
          <p:nvSpPr>
            <p:cNvPr id="4" name="TextBox 4"/>
            <p:cNvSpPr txBox="1"/>
            <p:nvPr/>
          </p:nvSpPr>
          <p:spPr>
            <a:xfrm>
              <a:off x="0" y="-76200"/>
              <a:ext cx="5046268" cy="443115"/>
            </a:xfrm>
            <a:prstGeom prst="rect">
              <a:avLst/>
            </a:prstGeom>
          </p:spPr>
          <p:txBody>
            <a:bodyPr lIns="50800" tIns="50800" rIns="50800" bIns="50800" rtlCol="0" anchor="ctr"/>
            <a:lstStyle/>
            <a:p>
              <a:pPr algn="ctr">
                <a:lnSpc>
                  <a:spcPts val="3589"/>
                </a:lnSpc>
              </a:pPr>
              <a:endParaRPr/>
            </a:p>
          </p:txBody>
        </p:sp>
      </p:grpSp>
      <p:grpSp>
        <p:nvGrpSpPr>
          <p:cNvPr id="5" name="Group 5"/>
          <p:cNvGrpSpPr/>
          <p:nvPr/>
        </p:nvGrpSpPr>
        <p:grpSpPr>
          <a:xfrm>
            <a:off x="467901" y="2420436"/>
            <a:ext cx="3707277" cy="1646505"/>
            <a:chOff x="0" y="0"/>
            <a:chExt cx="976402" cy="433647"/>
          </a:xfrm>
        </p:grpSpPr>
        <p:sp>
          <p:nvSpPr>
            <p:cNvPr id="6" name="Freeform 6"/>
            <p:cNvSpPr/>
            <p:nvPr/>
          </p:nvSpPr>
          <p:spPr>
            <a:xfrm>
              <a:off x="0" y="0"/>
              <a:ext cx="976402" cy="433647"/>
            </a:xfrm>
            <a:custGeom>
              <a:avLst/>
              <a:gdLst/>
              <a:ahLst/>
              <a:cxnLst/>
              <a:rect l="l" t="t" r="r" b="b"/>
              <a:pathLst>
                <a:path w="976402" h="433647">
                  <a:moveTo>
                    <a:pt x="50119" y="0"/>
                  </a:moveTo>
                  <a:lnTo>
                    <a:pt x="926283" y="0"/>
                  </a:lnTo>
                  <a:cubicBezTo>
                    <a:pt x="953963" y="0"/>
                    <a:pt x="976402" y="22439"/>
                    <a:pt x="976402" y="50119"/>
                  </a:cubicBezTo>
                  <a:lnTo>
                    <a:pt x="976402" y="383528"/>
                  </a:lnTo>
                  <a:cubicBezTo>
                    <a:pt x="976402" y="411208"/>
                    <a:pt x="953963" y="433647"/>
                    <a:pt x="926283" y="433647"/>
                  </a:cubicBezTo>
                  <a:lnTo>
                    <a:pt x="50119" y="433647"/>
                  </a:lnTo>
                  <a:cubicBezTo>
                    <a:pt x="36827" y="433647"/>
                    <a:pt x="24079" y="428367"/>
                    <a:pt x="14680" y="418968"/>
                  </a:cubicBezTo>
                  <a:cubicBezTo>
                    <a:pt x="5280" y="409569"/>
                    <a:pt x="0" y="396820"/>
                    <a:pt x="0" y="383528"/>
                  </a:cubicBezTo>
                  <a:lnTo>
                    <a:pt x="0" y="50119"/>
                  </a:lnTo>
                  <a:cubicBezTo>
                    <a:pt x="0" y="22439"/>
                    <a:pt x="22439" y="0"/>
                    <a:pt x="50119" y="0"/>
                  </a:cubicBezTo>
                  <a:close/>
                </a:path>
              </a:pathLst>
            </a:custGeom>
            <a:solidFill>
              <a:srgbClr val="FFDE59"/>
            </a:solidFill>
          </p:spPr>
        </p:sp>
        <p:sp>
          <p:nvSpPr>
            <p:cNvPr id="7" name="TextBox 7"/>
            <p:cNvSpPr txBox="1"/>
            <p:nvPr/>
          </p:nvSpPr>
          <p:spPr>
            <a:xfrm>
              <a:off x="0" y="-76200"/>
              <a:ext cx="976402" cy="509847"/>
            </a:xfrm>
            <a:prstGeom prst="rect">
              <a:avLst/>
            </a:prstGeom>
          </p:spPr>
          <p:txBody>
            <a:bodyPr lIns="50800" tIns="50800" rIns="50800" bIns="50800" rtlCol="0" anchor="ctr"/>
            <a:lstStyle/>
            <a:p>
              <a:pPr algn="ctr">
                <a:lnSpc>
                  <a:spcPts val="3439"/>
                </a:lnSpc>
              </a:pPr>
              <a:endParaRPr/>
            </a:p>
          </p:txBody>
        </p:sp>
      </p:grpSp>
      <p:grpSp>
        <p:nvGrpSpPr>
          <p:cNvPr id="8" name="Group 8"/>
          <p:cNvGrpSpPr/>
          <p:nvPr/>
        </p:nvGrpSpPr>
        <p:grpSpPr>
          <a:xfrm>
            <a:off x="5111359" y="2398805"/>
            <a:ext cx="3575160" cy="1668136"/>
            <a:chOff x="0" y="0"/>
            <a:chExt cx="941606" cy="439345"/>
          </a:xfrm>
        </p:grpSpPr>
        <p:sp>
          <p:nvSpPr>
            <p:cNvPr id="9" name="Freeform 9"/>
            <p:cNvSpPr/>
            <p:nvPr/>
          </p:nvSpPr>
          <p:spPr>
            <a:xfrm>
              <a:off x="0" y="0"/>
              <a:ext cx="941606" cy="439345"/>
            </a:xfrm>
            <a:custGeom>
              <a:avLst/>
              <a:gdLst/>
              <a:ahLst/>
              <a:cxnLst/>
              <a:rect l="l" t="t" r="r" b="b"/>
              <a:pathLst>
                <a:path w="941606" h="439345">
                  <a:moveTo>
                    <a:pt x="51971" y="0"/>
                  </a:moveTo>
                  <a:lnTo>
                    <a:pt x="889634" y="0"/>
                  </a:lnTo>
                  <a:cubicBezTo>
                    <a:pt x="903418" y="0"/>
                    <a:pt x="916637" y="5476"/>
                    <a:pt x="926384" y="15222"/>
                  </a:cubicBezTo>
                  <a:cubicBezTo>
                    <a:pt x="936130" y="24969"/>
                    <a:pt x="941606" y="38188"/>
                    <a:pt x="941606" y="51971"/>
                  </a:cubicBezTo>
                  <a:lnTo>
                    <a:pt x="941606" y="387373"/>
                  </a:lnTo>
                  <a:cubicBezTo>
                    <a:pt x="941606" y="401157"/>
                    <a:pt x="936130" y="414376"/>
                    <a:pt x="926384" y="424122"/>
                  </a:cubicBezTo>
                  <a:cubicBezTo>
                    <a:pt x="916637" y="433869"/>
                    <a:pt x="903418" y="439345"/>
                    <a:pt x="889634" y="439345"/>
                  </a:cubicBezTo>
                  <a:lnTo>
                    <a:pt x="51971" y="439345"/>
                  </a:lnTo>
                  <a:cubicBezTo>
                    <a:pt x="38188" y="439345"/>
                    <a:pt x="24969" y="433869"/>
                    <a:pt x="15222" y="424122"/>
                  </a:cubicBezTo>
                  <a:cubicBezTo>
                    <a:pt x="5476" y="414376"/>
                    <a:pt x="0" y="401157"/>
                    <a:pt x="0" y="387373"/>
                  </a:cubicBezTo>
                  <a:lnTo>
                    <a:pt x="0" y="51971"/>
                  </a:lnTo>
                  <a:cubicBezTo>
                    <a:pt x="0" y="38188"/>
                    <a:pt x="5476" y="24969"/>
                    <a:pt x="15222" y="15222"/>
                  </a:cubicBezTo>
                  <a:cubicBezTo>
                    <a:pt x="24969" y="5476"/>
                    <a:pt x="38188" y="0"/>
                    <a:pt x="51971" y="0"/>
                  </a:cubicBezTo>
                  <a:close/>
                </a:path>
              </a:pathLst>
            </a:custGeom>
            <a:solidFill>
              <a:srgbClr val="FFDE59"/>
            </a:solidFill>
          </p:spPr>
        </p:sp>
        <p:sp>
          <p:nvSpPr>
            <p:cNvPr id="10" name="TextBox 10"/>
            <p:cNvSpPr txBox="1"/>
            <p:nvPr/>
          </p:nvSpPr>
          <p:spPr>
            <a:xfrm>
              <a:off x="0" y="-76200"/>
              <a:ext cx="941606" cy="515545"/>
            </a:xfrm>
            <a:prstGeom prst="rect">
              <a:avLst/>
            </a:prstGeom>
          </p:spPr>
          <p:txBody>
            <a:bodyPr lIns="50800" tIns="50800" rIns="50800" bIns="50800" rtlCol="0" anchor="ctr"/>
            <a:lstStyle/>
            <a:p>
              <a:pPr algn="ctr">
                <a:lnSpc>
                  <a:spcPts val="3439"/>
                </a:lnSpc>
              </a:pPr>
              <a:endParaRPr/>
            </a:p>
          </p:txBody>
        </p:sp>
      </p:grpSp>
      <p:grpSp>
        <p:nvGrpSpPr>
          <p:cNvPr id="11" name="Group 11"/>
          <p:cNvGrpSpPr/>
          <p:nvPr/>
        </p:nvGrpSpPr>
        <p:grpSpPr>
          <a:xfrm>
            <a:off x="9707980" y="2398805"/>
            <a:ext cx="3575160" cy="1668136"/>
            <a:chOff x="0" y="0"/>
            <a:chExt cx="941606" cy="439345"/>
          </a:xfrm>
        </p:grpSpPr>
        <p:sp>
          <p:nvSpPr>
            <p:cNvPr id="12" name="Freeform 12"/>
            <p:cNvSpPr/>
            <p:nvPr/>
          </p:nvSpPr>
          <p:spPr>
            <a:xfrm>
              <a:off x="0" y="0"/>
              <a:ext cx="941606" cy="439345"/>
            </a:xfrm>
            <a:custGeom>
              <a:avLst/>
              <a:gdLst/>
              <a:ahLst/>
              <a:cxnLst/>
              <a:rect l="l" t="t" r="r" b="b"/>
              <a:pathLst>
                <a:path w="941606" h="439345">
                  <a:moveTo>
                    <a:pt x="51971" y="0"/>
                  </a:moveTo>
                  <a:lnTo>
                    <a:pt x="889634" y="0"/>
                  </a:lnTo>
                  <a:cubicBezTo>
                    <a:pt x="903418" y="0"/>
                    <a:pt x="916637" y="5476"/>
                    <a:pt x="926384" y="15222"/>
                  </a:cubicBezTo>
                  <a:cubicBezTo>
                    <a:pt x="936130" y="24969"/>
                    <a:pt x="941606" y="38188"/>
                    <a:pt x="941606" y="51971"/>
                  </a:cubicBezTo>
                  <a:lnTo>
                    <a:pt x="941606" y="387373"/>
                  </a:lnTo>
                  <a:cubicBezTo>
                    <a:pt x="941606" y="401157"/>
                    <a:pt x="936130" y="414376"/>
                    <a:pt x="926384" y="424122"/>
                  </a:cubicBezTo>
                  <a:cubicBezTo>
                    <a:pt x="916637" y="433869"/>
                    <a:pt x="903418" y="439345"/>
                    <a:pt x="889634" y="439345"/>
                  </a:cubicBezTo>
                  <a:lnTo>
                    <a:pt x="51971" y="439345"/>
                  </a:lnTo>
                  <a:cubicBezTo>
                    <a:pt x="38188" y="439345"/>
                    <a:pt x="24969" y="433869"/>
                    <a:pt x="15222" y="424122"/>
                  </a:cubicBezTo>
                  <a:cubicBezTo>
                    <a:pt x="5476" y="414376"/>
                    <a:pt x="0" y="401157"/>
                    <a:pt x="0" y="387373"/>
                  </a:cubicBezTo>
                  <a:lnTo>
                    <a:pt x="0" y="51971"/>
                  </a:lnTo>
                  <a:cubicBezTo>
                    <a:pt x="0" y="38188"/>
                    <a:pt x="5476" y="24969"/>
                    <a:pt x="15222" y="15222"/>
                  </a:cubicBezTo>
                  <a:cubicBezTo>
                    <a:pt x="24969" y="5476"/>
                    <a:pt x="38188" y="0"/>
                    <a:pt x="51971" y="0"/>
                  </a:cubicBezTo>
                  <a:close/>
                </a:path>
              </a:pathLst>
            </a:custGeom>
            <a:solidFill>
              <a:srgbClr val="FFDE59"/>
            </a:solidFill>
          </p:spPr>
        </p:sp>
        <p:sp>
          <p:nvSpPr>
            <p:cNvPr id="13" name="TextBox 13"/>
            <p:cNvSpPr txBox="1"/>
            <p:nvPr/>
          </p:nvSpPr>
          <p:spPr>
            <a:xfrm>
              <a:off x="0" y="-76200"/>
              <a:ext cx="941606" cy="515545"/>
            </a:xfrm>
            <a:prstGeom prst="rect">
              <a:avLst/>
            </a:prstGeom>
          </p:spPr>
          <p:txBody>
            <a:bodyPr lIns="50800" tIns="50800" rIns="50800" bIns="50800" rtlCol="0" anchor="ctr"/>
            <a:lstStyle/>
            <a:p>
              <a:pPr algn="ctr">
                <a:lnSpc>
                  <a:spcPts val="3439"/>
                </a:lnSpc>
              </a:pPr>
              <a:endParaRPr/>
            </a:p>
          </p:txBody>
        </p:sp>
      </p:grpSp>
      <p:grpSp>
        <p:nvGrpSpPr>
          <p:cNvPr id="14" name="Group 14"/>
          <p:cNvGrpSpPr/>
          <p:nvPr/>
        </p:nvGrpSpPr>
        <p:grpSpPr>
          <a:xfrm>
            <a:off x="14234137" y="2398805"/>
            <a:ext cx="3575160" cy="1668136"/>
            <a:chOff x="0" y="0"/>
            <a:chExt cx="941606" cy="439345"/>
          </a:xfrm>
        </p:grpSpPr>
        <p:sp>
          <p:nvSpPr>
            <p:cNvPr id="15" name="Freeform 15"/>
            <p:cNvSpPr/>
            <p:nvPr/>
          </p:nvSpPr>
          <p:spPr>
            <a:xfrm>
              <a:off x="0" y="0"/>
              <a:ext cx="941606" cy="439345"/>
            </a:xfrm>
            <a:custGeom>
              <a:avLst/>
              <a:gdLst/>
              <a:ahLst/>
              <a:cxnLst/>
              <a:rect l="l" t="t" r="r" b="b"/>
              <a:pathLst>
                <a:path w="941606" h="439345">
                  <a:moveTo>
                    <a:pt x="51971" y="0"/>
                  </a:moveTo>
                  <a:lnTo>
                    <a:pt x="889634" y="0"/>
                  </a:lnTo>
                  <a:cubicBezTo>
                    <a:pt x="903418" y="0"/>
                    <a:pt x="916637" y="5476"/>
                    <a:pt x="926384" y="15222"/>
                  </a:cubicBezTo>
                  <a:cubicBezTo>
                    <a:pt x="936130" y="24969"/>
                    <a:pt x="941606" y="38188"/>
                    <a:pt x="941606" y="51971"/>
                  </a:cubicBezTo>
                  <a:lnTo>
                    <a:pt x="941606" y="387373"/>
                  </a:lnTo>
                  <a:cubicBezTo>
                    <a:pt x="941606" y="401157"/>
                    <a:pt x="936130" y="414376"/>
                    <a:pt x="926384" y="424122"/>
                  </a:cubicBezTo>
                  <a:cubicBezTo>
                    <a:pt x="916637" y="433869"/>
                    <a:pt x="903418" y="439345"/>
                    <a:pt x="889634" y="439345"/>
                  </a:cubicBezTo>
                  <a:lnTo>
                    <a:pt x="51971" y="439345"/>
                  </a:lnTo>
                  <a:cubicBezTo>
                    <a:pt x="38188" y="439345"/>
                    <a:pt x="24969" y="433869"/>
                    <a:pt x="15222" y="424122"/>
                  </a:cubicBezTo>
                  <a:cubicBezTo>
                    <a:pt x="5476" y="414376"/>
                    <a:pt x="0" y="401157"/>
                    <a:pt x="0" y="387373"/>
                  </a:cubicBezTo>
                  <a:lnTo>
                    <a:pt x="0" y="51971"/>
                  </a:lnTo>
                  <a:cubicBezTo>
                    <a:pt x="0" y="38188"/>
                    <a:pt x="5476" y="24969"/>
                    <a:pt x="15222" y="15222"/>
                  </a:cubicBezTo>
                  <a:cubicBezTo>
                    <a:pt x="24969" y="5476"/>
                    <a:pt x="38188" y="0"/>
                    <a:pt x="51971" y="0"/>
                  </a:cubicBezTo>
                  <a:close/>
                </a:path>
              </a:pathLst>
            </a:custGeom>
            <a:solidFill>
              <a:srgbClr val="FFDE59"/>
            </a:solidFill>
          </p:spPr>
        </p:sp>
        <p:sp>
          <p:nvSpPr>
            <p:cNvPr id="16" name="TextBox 16"/>
            <p:cNvSpPr txBox="1"/>
            <p:nvPr/>
          </p:nvSpPr>
          <p:spPr>
            <a:xfrm>
              <a:off x="0" y="-76200"/>
              <a:ext cx="941606" cy="515545"/>
            </a:xfrm>
            <a:prstGeom prst="rect">
              <a:avLst/>
            </a:prstGeom>
          </p:spPr>
          <p:txBody>
            <a:bodyPr lIns="50800" tIns="50800" rIns="50800" bIns="50800" rtlCol="0" anchor="ctr"/>
            <a:lstStyle/>
            <a:p>
              <a:pPr algn="ctr">
                <a:lnSpc>
                  <a:spcPts val="3439"/>
                </a:lnSpc>
              </a:pPr>
              <a:endParaRPr/>
            </a:p>
          </p:txBody>
        </p:sp>
      </p:grpSp>
      <p:grpSp>
        <p:nvGrpSpPr>
          <p:cNvPr id="17" name="Group 17"/>
          <p:cNvGrpSpPr/>
          <p:nvPr/>
        </p:nvGrpSpPr>
        <p:grpSpPr>
          <a:xfrm>
            <a:off x="467901" y="4381266"/>
            <a:ext cx="3707277" cy="1646505"/>
            <a:chOff x="0" y="0"/>
            <a:chExt cx="976402" cy="433647"/>
          </a:xfrm>
        </p:grpSpPr>
        <p:sp>
          <p:nvSpPr>
            <p:cNvPr id="18" name="Freeform 18"/>
            <p:cNvSpPr/>
            <p:nvPr/>
          </p:nvSpPr>
          <p:spPr>
            <a:xfrm>
              <a:off x="0" y="0"/>
              <a:ext cx="976402" cy="433647"/>
            </a:xfrm>
            <a:custGeom>
              <a:avLst/>
              <a:gdLst/>
              <a:ahLst/>
              <a:cxnLst/>
              <a:rect l="l" t="t" r="r" b="b"/>
              <a:pathLst>
                <a:path w="976402" h="433647">
                  <a:moveTo>
                    <a:pt x="50119" y="0"/>
                  </a:moveTo>
                  <a:lnTo>
                    <a:pt x="926283" y="0"/>
                  </a:lnTo>
                  <a:cubicBezTo>
                    <a:pt x="953963" y="0"/>
                    <a:pt x="976402" y="22439"/>
                    <a:pt x="976402" y="50119"/>
                  </a:cubicBezTo>
                  <a:lnTo>
                    <a:pt x="976402" y="383528"/>
                  </a:lnTo>
                  <a:cubicBezTo>
                    <a:pt x="976402" y="411208"/>
                    <a:pt x="953963" y="433647"/>
                    <a:pt x="926283" y="433647"/>
                  </a:cubicBezTo>
                  <a:lnTo>
                    <a:pt x="50119" y="433647"/>
                  </a:lnTo>
                  <a:cubicBezTo>
                    <a:pt x="36827" y="433647"/>
                    <a:pt x="24079" y="428367"/>
                    <a:pt x="14680" y="418968"/>
                  </a:cubicBezTo>
                  <a:cubicBezTo>
                    <a:pt x="5280" y="409569"/>
                    <a:pt x="0" y="396820"/>
                    <a:pt x="0" y="383528"/>
                  </a:cubicBezTo>
                  <a:lnTo>
                    <a:pt x="0" y="50119"/>
                  </a:lnTo>
                  <a:cubicBezTo>
                    <a:pt x="0" y="22439"/>
                    <a:pt x="22439" y="0"/>
                    <a:pt x="50119" y="0"/>
                  </a:cubicBezTo>
                  <a:close/>
                </a:path>
              </a:pathLst>
            </a:custGeom>
            <a:solidFill>
              <a:srgbClr val="FFDE59"/>
            </a:solidFill>
          </p:spPr>
        </p:sp>
        <p:sp>
          <p:nvSpPr>
            <p:cNvPr id="19" name="TextBox 19"/>
            <p:cNvSpPr txBox="1"/>
            <p:nvPr/>
          </p:nvSpPr>
          <p:spPr>
            <a:xfrm>
              <a:off x="0" y="-76200"/>
              <a:ext cx="976402" cy="509847"/>
            </a:xfrm>
            <a:prstGeom prst="rect">
              <a:avLst/>
            </a:prstGeom>
          </p:spPr>
          <p:txBody>
            <a:bodyPr lIns="50800" tIns="50800" rIns="50800" bIns="50800" rtlCol="0" anchor="ctr"/>
            <a:lstStyle/>
            <a:p>
              <a:pPr algn="ctr">
                <a:lnSpc>
                  <a:spcPts val="3439"/>
                </a:lnSpc>
              </a:pPr>
              <a:endParaRPr/>
            </a:p>
          </p:txBody>
        </p:sp>
      </p:grpSp>
      <p:grpSp>
        <p:nvGrpSpPr>
          <p:cNvPr id="20" name="Group 20"/>
          <p:cNvGrpSpPr/>
          <p:nvPr/>
        </p:nvGrpSpPr>
        <p:grpSpPr>
          <a:xfrm>
            <a:off x="4979242" y="4381266"/>
            <a:ext cx="3707277" cy="1646505"/>
            <a:chOff x="0" y="0"/>
            <a:chExt cx="976402" cy="433647"/>
          </a:xfrm>
        </p:grpSpPr>
        <p:sp>
          <p:nvSpPr>
            <p:cNvPr id="21" name="Freeform 21"/>
            <p:cNvSpPr/>
            <p:nvPr/>
          </p:nvSpPr>
          <p:spPr>
            <a:xfrm>
              <a:off x="0" y="0"/>
              <a:ext cx="976402" cy="433647"/>
            </a:xfrm>
            <a:custGeom>
              <a:avLst/>
              <a:gdLst/>
              <a:ahLst/>
              <a:cxnLst/>
              <a:rect l="l" t="t" r="r" b="b"/>
              <a:pathLst>
                <a:path w="976402" h="433647">
                  <a:moveTo>
                    <a:pt x="50119" y="0"/>
                  </a:moveTo>
                  <a:lnTo>
                    <a:pt x="926283" y="0"/>
                  </a:lnTo>
                  <a:cubicBezTo>
                    <a:pt x="953963" y="0"/>
                    <a:pt x="976402" y="22439"/>
                    <a:pt x="976402" y="50119"/>
                  </a:cubicBezTo>
                  <a:lnTo>
                    <a:pt x="976402" y="383528"/>
                  </a:lnTo>
                  <a:cubicBezTo>
                    <a:pt x="976402" y="411208"/>
                    <a:pt x="953963" y="433647"/>
                    <a:pt x="926283" y="433647"/>
                  </a:cubicBezTo>
                  <a:lnTo>
                    <a:pt x="50119" y="433647"/>
                  </a:lnTo>
                  <a:cubicBezTo>
                    <a:pt x="36827" y="433647"/>
                    <a:pt x="24079" y="428367"/>
                    <a:pt x="14680" y="418968"/>
                  </a:cubicBezTo>
                  <a:cubicBezTo>
                    <a:pt x="5280" y="409569"/>
                    <a:pt x="0" y="396820"/>
                    <a:pt x="0" y="383528"/>
                  </a:cubicBezTo>
                  <a:lnTo>
                    <a:pt x="0" y="50119"/>
                  </a:lnTo>
                  <a:cubicBezTo>
                    <a:pt x="0" y="22439"/>
                    <a:pt x="22439" y="0"/>
                    <a:pt x="50119" y="0"/>
                  </a:cubicBezTo>
                  <a:close/>
                </a:path>
              </a:pathLst>
            </a:custGeom>
            <a:solidFill>
              <a:srgbClr val="FFDE59"/>
            </a:solidFill>
          </p:spPr>
        </p:sp>
        <p:sp>
          <p:nvSpPr>
            <p:cNvPr id="22" name="TextBox 22"/>
            <p:cNvSpPr txBox="1"/>
            <p:nvPr/>
          </p:nvSpPr>
          <p:spPr>
            <a:xfrm>
              <a:off x="0" y="-76200"/>
              <a:ext cx="976402" cy="509847"/>
            </a:xfrm>
            <a:prstGeom prst="rect">
              <a:avLst/>
            </a:prstGeom>
          </p:spPr>
          <p:txBody>
            <a:bodyPr lIns="50800" tIns="50800" rIns="50800" bIns="50800" rtlCol="0" anchor="ctr"/>
            <a:lstStyle/>
            <a:p>
              <a:pPr algn="ctr">
                <a:lnSpc>
                  <a:spcPts val="3439"/>
                </a:lnSpc>
              </a:pPr>
              <a:endParaRPr/>
            </a:p>
          </p:txBody>
        </p:sp>
      </p:grpSp>
      <p:grpSp>
        <p:nvGrpSpPr>
          <p:cNvPr id="23" name="Group 23"/>
          <p:cNvGrpSpPr/>
          <p:nvPr/>
        </p:nvGrpSpPr>
        <p:grpSpPr>
          <a:xfrm>
            <a:off x="9707980" y="4381266"/>
            <a:ext cx="3707277" cy="1646505"/>
            <a:chOff x="0" y="0"/>
            <a:chExt cx="976402" cy="433647"/>
          </a:xfrm>
        </p:grpSpPr>
        <p:sp>
          <p:nvSpPr>
            <p:cNvPr id="24" name="Freeform 24"/>
            <p:cNvSpPr/>
            <p:nvPr/>
          </p:nvSpPr>
          <p:spPr>
            <a:xfrm>
              <a:off x="0" y="0"/>
              <a:ext cx="976402" cy="433647"/>
            </a:xfrm>
            <a:custGeom>
              <a:avLst/>
              <a:gdLst/>
              <a:ahLst/>
              <a:cxnLst/>
              <a:rect l="l" t="t" r="r" b="b"/>
              <a:pathLst>
                <a:path w="976402" h="433647">
                  <a:moveTo>
                    <a:pt x="50119" y="0"/>
                  </a:moveTo>
                  <a:lnTo>
                    <a:pt x="926283" y="0"/>
                  </a:lnTo>
                  <a:cubicBezTo>
                    <a:pt x="953963" y="0"/>
                    <a:pt x="976402" y="22439"/>
                    <a:pt x="976402" y="50119"/>
                  </a:cubicBezTo>
                  <a:lnTo>
                    <a:pt x="976402" y="383528"/>
                  </a:lnTo>
                  <a:cubicBezTo>
                    <a:pt x="976402" y="411208"/>
                    <a:pt x="953963" y="433647"/>
                    <a:pt x="926283" y="433647"/>
                  </a:cubicBezTo>
                  <a:lnTo>
                    <a:pt x="50119" y="433647"/>
                  </a:lnTo>
                  <a:cubicBezTo>
                    <a:pt x="36827" y="433647"/>
                    <a:pt x="24079" y="428367"/>
                    <a:pt x="14680" y="418968"/>
                  </a:cubicBezTo>
                  <a:cubicBezTo>
                    <a:pt x="5280" y="409569"/>
                    <a:pt x="0" y="396820"/>
                    <a:pt x="0" y="383528"/>
                  </a:cubicBezTo>
                  <a:lnTo>
                    <a:pt x="0" y="50119"/>
                  </a:lnTo>
                  <a:cubicBezTo>
                    <a:pt x="0" y="22439"/>
                    <a:pt x="22439" y="0"/>
                    <a:pt x="50119" y="0"/>
                  </a:cubicBezTo>
                  <a:close/>
                </a:path>
              </a:pathLst>
            </a:custGeom>
            <a:solidFill>
              <a:srgbClr val="FFDE59"/>
            </a:solidFill>
          </p:spPr>
        </p:sp>
        <p:sp>
          <p:nvSpPr>
            <p:cNvPr id="25" name="TextBox 25"/>
            <p:cNvSpPr txBox="1"/>
            <p:nvPr/>
          </p:nvSpPr>
          <p:spPr>
            <a:xfrm>
              <a:off x="0" y="-76200"/>
              <a:ext cx="976402" cy="509847"/>
            </a:xfrm>
            <a:prstGeom prst="rect">
              <a:avLst/>
            </a:prstGeom>
          </p:spPr>
          <p:txBody>
            <a:bodyPr lIns="50800" tIns="50800" rIns="50800" bIns="50800" rtlCol="0" anchor="ctr"/>
            <a:lstStyle/>
            <a:p>
              <a:pPr algn="ctr">
                <a:lnSpc>
                  <a:spcPts val="3439"/>
                </a:lnSpc>
              </a:pPr>
              <a:endParaRPr/>
            </a:p>
          </p:txBody>
        </p:sp>
      </p:grpSp>
      <p:grpSp>
        <p:nvGrpSpPr>
          <p:cNvPr id="26" name="Group 26"/>
          <p:cNvGrpSpPr/>
          <p:nvPr/>
        </p:nvGrpSpPr>
        <p:grpSpPr>
          <a:xfrm>
            <a:off x="14234137" y="4381266"/>
            <a:ext cx="3707277" cy="1646505"/>
            <a:chOff x="0" y="0"/>
            <a:chExt cx="976402" cy="433647"/>
          </a:xfrm>
        </p:grpSpPr>
        <p:sp>
          <p:nvSpPr>
            <p:cNvPr id="27" name="Freeform 27"/>
            <p:cNvSpPr/>
            <p:nvPr/>
          </p:nvSpPr>
          <p:spPr>
            <a:xfrm>
              <a:off x="0" y="0"/>
              <a:ext cx="976402" cy="433647"/>
            </a:xfrm>
            <a:custGeom>
              <a:avLst/>
              <a:gdLst/>
              <a:ahLst/>
              <a:cxnLst/>
              <a:rect l="l" t="t" r="r" b="b"/>
              <a:pathLst>
                <a:path w="976402" h="433647">
                  <a:moveTo>
                    <a:pt x="50119" y="0"/>
                  </a:moveTo>
                  <a:lnTo>
                    <a:pt x="926283" y="0"/>
                  </a:lnTo>
                  <a:cubicBezTo>
                    <a:pt x="953963" y="0"/>
                    <a:pt x="976402" y="22439"/>
                    <a:pt x="976402" y="50119"/>
                  </a:cubicBezTo>
                  <a:lnTo>
                    <a:pt x="976402" y="383528"/>
                  </a:lnTo>
                  <a:cubicBezTo>
                    <a:pt x="976402" y="411208"/>
                    <a:pt x="953963" y="433647"/>
                    <a:pt x="926283" y="433647"/>
                  </a:cubicBezTo>
                  <a:lnTo>
                    <a:pt x="50119" y="433647"/>
                  </a:lnTo>
                  <a:cubicBezTo>
                    <a:pt x="36827" y="433647"/>
                    <a:pt x="24079" y="428367"/>
                    <a:pt x="14680" y="418968"/>
                  </a:cubicBezTo>
                  <a:cubicBezTo>
                    <a:pt x="5280" y="409569"/>
                    <a:pt x="0" y="396820"/>
                    <a:pt x="0" y="383528"/>
                  </a:cubicBezTo>
                  <a:lnTo>
                    <a:pt x="0" y="50119"/>
                  </a:lnTo>
                  <a:cubicBezTo>
                    <a:pt x="0" y="22439"/>
                    <a:pt x="22439" y="0"/>
                    <a:pt x="50119" y="0"/>
                  </a:cubicBezTo>
                  <a:close/>
                </a:path>
              </a:pathLst>
            </a:custGeom>
            <a:solidFill>
              <a:srgbClr val="FFDE59"/>
            </a:solidFill>
          </p:spPr>
        </p:sp>
        <p:sp>
          <p:nvSpPr>
            <p:cNvPr id="28" name="TextBox 28"/>
            <p:cNvSpPr txBox="1"/>
            <p:nvPr/>
          </p:nvSpPr>
          <p:spPr>
            <a:xfrm>
              <a:off x="0" y="-76200"/>
              <a:ext cx="976402" cy="509847"/>
            </a:xfrm>
            <a:prstGeom prst="rect">
              <a:avLst/>
            </a:prstGeom>
          </p:spPr>
          <p:txBody>
            <a:bodyPr lIns="50800" tIns="50800" rIns="50800" bIns="50800" rtlCol="0" anchor="ctr"/>
            <a:lstStyle/>
            <a:p>
              <a:pPr algn="ctr">
                <a:lnSpc>
                  <a:spcPts val="3439"/>
                </a:lnSpc>
              </a:pPr>
              <a:endParaRPr/>
            </a:p>
          </p:txBody>
        </p:sp>
      </p:grpSp>
      <p:sp>
        <p:nvSpPr>
          <p:cNvPr id="29" name="TextBox 29"/>
          <p:cNvSpPr txBox="1"/>
          <p:nvPr/>
        </p:nvSpPr>
        <p:spPr>
          <a:xfrm>
            <a:off x="5429677" y="262019"/>
            <a:ext cx="12829600" cy="730969"/>
          </a:xfrm>
          <a:prstGeom prst="rect">
            <a:avLst/>
          </a:prstGeom>
        </p:spPr>
        <p:txBody>
          <a:bodyPr lIns="0" tIns="0" rIns="0" bIns="0" rtlCol="0" anchor="t">
            <a:spAutoFit/>
          </a:bodyPr>
          <a:lstStyle/>
          <a:p>
            <a:pPr>
              <a:lnSpc>
                <a:spcPts val="5742"/>
              </a:lnSpc>
            </a:pPr>
            <a:r>
              <a:rPr lang="en-US" sz="5859" b="1" dirty="0">
                <a:solidFill>
                  <a:srgbClr val="FFFFFF"/>
                </a:solidFill>
                <a:latin typeface="Bebas Neue Bold"/>
                <a:ea typeface="Bebas Neue Bold"/>
                <a:cs typeface="Bebas Neue Bold"/>
                <a:sym typeface="Bebas Neue Bold"/>
              </a:rPr>
              <a:t>BIOTECHNOLOGY PRODUCTS</a:t>
            </a:r>
          </a:p>
        </p:txBody>
      </p:sp>
      <p:sp>
        <p:nvSpPr>
          <p:cNvPr id="30" name="TextBox 30"/>
          <p:cNvSpPr txBox="1"/>
          <p:nvPr/>
        </p:nvSpPr>
        <p:spPr>
          <a:xfrm>
            <a:off x="795110" y="2478817"/>
            <a:ext cx="3044064" cy="1171859"/>
          </a:xfrm>
          <a:prstGeom prst="rect">
            <a:avLst/>
          </a:prstGeom>
        </p:spPr>
        <p:txBody>
          <a:bodyPr wrap="square" lIns="0" tIns="0" rIns="0" bIns="0" rtlCol="0" anchor="t">
            <a:spAutoFit/>
          </a:bodyPr>
          <a:lstStyle/>
          <a:p>
            <a:pPr algn="ctr">
              <a:lnSpc>
                <a:spcPts val="3065"/>
              </a:lnSpc>
              <a:spcBef>
                <a:spcPct val="0"/>
              </a:spcBef>
            </a:pPr>
            <a:r>
              <a:rPr lang="en-US" sz="2189" b="1" i="1" dirty="0">
                <a:solidFill>
                  <a:srgbClr val="000000"/>
                </a:solidFill>
                <a:latin typeface="Poppins Bold Italics"/>
                <a:ea typeface="Poppins Bold Italics"/>
                <a:cs typeface="Poppins Bold Italics"/>
                <a:sym typeface="Poppins Bold Italics"/>
              </a:rPr>
              <a:t>L-Lysine monohydrochloride 98,5 %</a:t>
            </a:r>
          </a:p>
        </p:txBody>
      </p:sp>
      <p:sp>
        <p:nvSpPr>
          <p:cNvPr id="31" name="TextBox 31"/>
          <p:cNvSpPr txBox="1"/>
          <p:nvPr/>
        </p:nvSpPr>
        <p:spPr>
          <a:xfrm>
            <a:off x="1381527" y="3600852"/>
            <a:ext cx="1880026" cy="323214"/>
          </a:xfrm>
          <a:prstGeom prst="rect">
            <a:avLst/>
          </a:prstGeom>
        </p:spPr>
        <p:txBody>
          <a:bodyPr lIns="0" tIns="0" rIns="0" bIns="0" rtlCol="0" anchor="t">
            <a:spAutoFit/>
          </a:bodyPr>
          <a:lstStyle/>
          <a:p>
            <a:pPr algn="ctr">
              <a:lnSpc>
                <a:spcPts val="2660"/>
              </a:lnSpc>
            </a:pPr>
            <a:r>
              <a:rPr lang="en-US" sz="1900" i="1" dirty="0">
                <a:solidFill>
                  <a:srgbClr val="000000"/>
                </a:solidFill>
                <a:latin typeface="Open Sans Italics"/>
                <a:ea typeface="Open Sans Italics"/>
                <a:cs typeface="Open Sans Italics"/>
                <a:sym typeface="Open Sans Italics"/>
              </a:rPr>
              <a:t>28 </a:t>
            </a:r>
            <a:r>
              <a:rPr lang="en-US" sz="1900" i="1" dirty="0" err="1">
                <a:solidFill>
                  <a:srgbClr val="000000"/>
                </a:solidFill>
                <a:latin typeface="Open Sans Italics"/>
                <a:ea typeface="Open Sans Italics"/>
                <a:cs typeface="Open Sans Italics"/>
                <a:sym typeface="Open Sans Italics"/>
              </a:rPr>
              <a:t>th.</a:t>
            </a:r>
            <a:r>
              <a:rPr lang="en-US" sz="1900" i="1" dirty="0">
                <a:solidFill>
                  <a:srgbClr val="000000"/>
                </a:solidFill>
                <a:latin typeface="Open Sans Italics"/>
                <a:ea typeface="Open Sans Italics"/>
                <a:cs typeface="Open Sans Italics"/>
                <a:sym typeface="Open Sans Italics"/>
              </a:rPr>
              <a:t> tons/year</a:t>
            </a:r>
          </a:p>
        </p:txBody>
      </p:sp>
      <p:sp>
        <p:nvSpPr>
          <p:cNvPr id="32" name="TextBox 32"/>
          <p:cNvSpPr txBox="1"/>
          <p:nvPr/>
        </p:nvSpPr>
        <p:spPr>
          <a:xfrm>
            <a:off x="5642940" y="2635966"/>
            <a:ext cx="2511996" cy="773049"/>
          </a:xfrm>
          <a:prstGeom prst="rect">
            <a:avLst/>
          </a:prstGeom>
        </p:spPr>
        <p:txBody>
          <a:bodyPr lIns="0" tIns="0" rIns="0" bIns="0" rtlCol="0" anchor="t">
            <a:spAutoFit/>
          </a:bodyPr>
          <a:lstStyle/>
          <a:p>
            <a:pPr algn="ctr">
              <a:lnSpc>
                <a:spcPts val="3065"/>
              </a:lnSpc>
              <a:spcBef>
                <a:spcPct val="0"/>
              </a:spcBef>
            </a:pPr>
            <a:r>
              <a:rPr lang="en-US" sz="2189" b="1" i="1" dirty="0">
                <a:solidFill>
                  <a:srgbClr val="000000"/>
                </a:solidFill>
                <a:latin typeface="Poppins Bold Italics"/>
                <a:ea typeface="Poppins Bold Italics"/>
                <a:cs typeface="Poppins Bold Italics"/>
                <a:sym typeface="Poppins Bold Italics"/>
              </a:rPr>
              <a:t> L-Lysine sulfate 75 %</a:t>
            </a:r>
          </a:p>
        </p:txBody>
      </p:sp>
      <p:sp>
        <p:nvSpPr>
          <p:cNvPr id="33" name="TextBox 33"/>
          <p:cNvSpPr txBox="1"/>
          <p:nvPr/>
        </p:nvSpPr>
        <p:spPr>
          <a:xfrm>
            <a:off x="5746435" y="3580147"/>
            <a:ext cx="2172891" cy="323214"/>
          </a:xfrm>
          <a:prstGeom prst="rect">
            <a:avLst/>
          </a:prstGeom>
        </p:spPr>
        <p:txBody>
          <a:bodyPr lIns="0" tIns="0" rIns="0" bIns="0" rtlCol="0" anchor="t">
            <a:spAutoFit/>
          </a:bodyPr>
          <a:lstStyle/>
          <a:p>
            <a:pPr algn="ctr">
              <a:lnSpc>
                <a:spcPts val="2660"/>
              </a:lnSpc>
            </a:pPr>
            <a:r>
              <a:rPr lang="en-US" sz="1900" i="1" dirty="0">
                <a:solidFill>
                  <a:srgbClr val="000000"/>
                </a:solidFill>
                <a:latin typeface="Open Sans Italics"/>
                <a:ea typeface="Open Sans Italics"/>
                <a:cs typeface="Open Sans Italics"/>
                <a:sym typeface="Open Sans Italics"/>
              </a:rPr>
              <a:t>34 </a:t>
            </a:r>
            <a:r>
              <a:rPr lang="en-US" sz="1900" i="1" dirty="0" err="1">
                <a:solidFill>
                  <a:srgbClr val="000000"/>
                </a:solidFill>
                <a:latin typeface="Open Sans Italics"/>
                <a:ea typeface="Open Sans Italics"/>
                <a:cs typeface="Open Sans Italics"/>
                <a:sym typeface="Open Sans Italics"/>
              </a:rPr>
              <a:t>th.</a:t>
            </a:r>
            <a:r>
              <a:rPr lang="en-US" sz="1900" i="1" dirty="0">
                <a:solidFill>
                  <a:srgbClr val="000000"/>
                </a:solidFill>
                <a:latin typeface="Open Sans Italics"/>
                <a:ea typeface="Open Sans Italics"/>
                <a:cs typeface="Open Sans Italics"/>
                <a:sym typeface="Open Sans Italics"/>
              </a:rPr>
              <a:t> tons/year</a:t>
            </a:r>
          </a:p>
        </p:txBody>
      </p:sp>
      <p:sp>
        <p:nvSpPr>
          <p:cNvPr id="34" name="TextBox 34"/>
          <p:cNvSpPr txBox="1"/>
          <p:nvPr/>
        </p:nvSpPr>
        <p:spPr>
          <a:xfrm>
            <a:off x="10448226" y="2746759"/>
            <a:ext cx="2094667" cy="774315"/>
          </a:xfrm>
          <a:prstGeom prst="rect">
            <a:avLst/>
          </a:prstGeom>
        </p:spPr>
        <p:txBody>
          <a:bodyPr lIns="0" tIns="0" rIns="0" bIns="0" rtlCol="0" anchor="t">
            <a:spAutoFit/>
          </a:bodyPr>
          <a:lstStyle/>
          <a:p>
            <a:pPr algn="ctr">
              <a:lnSpc>
                <a:spcPts val="3065"/>
              </a:lnSpc>
              <a:spcBef>
                <a:spcPct val="0"/>
              </a:spcBef>
            </a:pPr>
            <a:r>
              <a:rPr lang="en-US" sz="2189" b="1" i="1" dirty="0">
                <a:solidFill>
                  <a:srgbClr val="000000"/>
                </a:solidFill>
                <a:latin typeface="Poppins Bold Italics"/>
                <a:ea typeface="Poppins Bold Italics"/>
                <a:cs typeface="Poppins Bold Italics"/>
                <a:sym typeface="Poppins Bold Italics"/>
              </a:rPr>
              <a:t>Threonine 98,5 %</a:t>
            </a:r>
          </a:p>
        </p:txBody>
      </p:sp>
      <p:sp>
        <p:nvSpPr>
          <p:cNvPr id="35" name="TextBox 35"/>
          <p:cNvSpPr txBox="1"/>
          <p:nvPr/>
        </p:nvSpPr>
        <p:spPr>
          <a:xfrm>
            <a:off x="10727784" y="3506177"/>
            <a:ext cx="1735561" cy="322589"/>
          </a:xfrm>
          <a:prstGeom prst="rect">
            <a:avLst/>
          </a:prstGeom>
        </p:spPr>
        <p:txBody>
          <a:bodyPr wrap="square" lIns="0" tIns="0" rIns="0" bIns="0" rtlCol="0" anchor="t">
            <a:spAutoFit/>
          </a:bodyPr>
          <a:lstStyle/>
          <a:p>
            <a:pPr algn="ctr">
              <a:lnSpc>
                <a:spcPts val="2660"/>
              </a:lnSpc>
            </a:pPr>
            <a:r>
              <a:rPr lang="en-US" sz="1900" i="1" dirty="0">
                <a:solidFill>
                  <a:srgbClr val="000000"/>
                </a:solidFill>
                <a:latin typeface="Open Sans Italics"/>
                <a:ea typeface="Open Sans Italics"/>
                <a:cs typeface="Open Sans Italics"/>
                <a:sym typeface="Open Sans Italics"/>
              </a:rPr>
              <a:t>5,2 </a:t>
            </a:r>
            <a:r>
              <a:rPr lang="en-US" sz="1900" i="1" dirty="0" err="1">
                <a:solidFill>
                  <a:srgbClr val="000000"/>
                </a:solidFill>
                <a:latin typeface="Open Sans Italics"/>
                <a:ea typeface="Open Sans Italics"/>
                <a:cs typeface="Open Sans Italics"/>
                <a:sym typeface="Open Sans Italics"/>
              </a:rPr>
              <a:t>th.</a:t>
            </a:r>
            <a:r>
              <a:rPr lang="en-US" sz="1900" i="1" dirty="0">
                <a:solidFill>
                  <a:srgbClr val="000000"/>
                </a:solidFill>
                <a:latin typeface="Open Sans Italics"/>
                <a:ea typeface="Open Sans Italics"/>
                <a:cs typeface="Open Sans Italics"/>
                <a:sym typeface="Open Sans Italics"/>
              </a:rPr>
              <a:t> tons/year</a:t>
            </a:r>
          </a:p>
        </p:txBody>
      </p:sp>
      <p:sp>
        <p:nvSpPr>
          <p:cNvPr id="36" name="TextBox 36"/>
          <p:cNvSpPr txBox="1"/>
          <p:nvPr/>
        </p:nvSpPr>
        <p:spPr>
          <a:xfrm>
            <a:off x="14797605" y="2840824"/>
            <a:ext cx="2693374" cy="376770"/>
          </a:xfrm>
          <a:prstGeom prst="rect">
            <a:avLst/>
          </a:prstGeom>
        </p:spPr>
        <p:txBody>
          <a:bodyPr wrap="square" lIns="0" tIns="0" rIns="0" bIns="0" rtlCol="0" anchor="t">
            <a:spAutoFit/>
          </a:bodyPr>
          <a:lstStyle/>
          <a:p>
            <a:pPr algn="ctr">
              <a:lnSpc>
                <a:spcPts val="3065"/>
              </a:lnSpc>
              <a:spcBef>
                <a:spcPct val="0"/>
              </a:spcBef>
            </a:pPr>
            <a:r>
              <a:rPr lang="en-US" sz="2190" b="1" i="1" dirty="0">
                <a:solidFill>
                  <a:srgbClr val="000000"/>
                </a:solidFill>
                <a:latin typeface="Poppins Bold Italics"/>
                <a:ea typeface="Poppins Bold Italics"/>
                <a:cs typeface="Poppins Bold Italics"/>
                <a:sym typeface="Poppins Bold Italics"/>
              </a:rPr>
              <a:t>Tryptophan 98,5 %</a:t>
            </a:r>
          </a:p>
        </p:txBody>
      </p:sp>
      <p:sp>
        <p:nvSpPr>
          <p:cNvPr id="37" name="TextBox 37"/>
          <p:cNvSpPr txBox="1"/>
          <p:nvPr/>
        </p:nvSpPr>
        <p:spPr>
          <a:xfrm>
            <a:off x="15044488" y="3506177"/>
            <a:ext cx="1954458" cy="323214"/>
          </a:xfrm>
          <a:prstGeom prst="rect">
            <a:avLst/>
          </a:prstGeom>
        </p:spPr>
        <p:txBody>
          <a:bodyPr lIns="0" tIns="0" rIns="0" bIns="0" rtlCol="0" anchor="t">
            <a:spAutoFit/>
          </a:bodyPr>
          <a:lstStyle/>
          <a:p>
            <a:pPr algn="ctr">
              <a:lnSpc>
                <a:spcPts val="2660"/>
              </a:lnSpc>
            </a:pPr>
            <a:r>
              <a:rPr lang="en-US" sz="1900" i="1" dirty="0">
                <a:solidFill>
                  <a:srgbClr val="000000"/>
                </a:solidFill>
                <a:latin typeface="Open Sans Italics"/>
                <a:ea typeface="Open Sans Italics"/>
                <a:cs typeface="Open Sans Italics"/>
                <a:sym typeface="Open Sans Italics"/>
              </a:rPr>
              <a:t>1,2 </a:t>
            </a:r>
            <a:r>
              <a:rPr lang="en-US" sz="1900" i="1" dirty="0" err="1">
                <a:solidFill>
                  <a:srgbClr val="000000"/>
                </a:solidFill>
                <a:latin typeface="Open Sans Italics"/>
                <a:ea typeface="Open Sans Italics"/>
                <a:cs typeface="Open Sans Italics"/>
                <a:sym typeface="Open Sans Italics"/>
              </a:rPr>
              <a:t>th.</a:t>
            </a:r>
            <a:r>
              <a:rPr lang="en-US" sz="1900" i="1" dirty="0">
                <a:solidFill>
                  <a:srgbClr val="000000"/>
                </a:solidFill>
                <a:latin typeface="Open Sans Italics"/>
                <a:ea typeface="Open Sans Italics"/>
                <a:cs typeface="Open Sans Italics"/>
                <a:sym typeface="Open Sans Italics"/>
              </a:rPr>
              <a:t> tons/year</a:t>
            </a:r>
          </a:p>
        </p:txBody>
      </p:sp>
      <p:sp>
        <p:nvSpPr>
          <p:cNvPr id="38" name="TextBox 38"/>
          <p:cNvSpPr txBox="1"/>
          <p:nvPr/>
        </p:nvSpPr>
        <p:spPr>
          <a:xfrm>
            <a:off x="810627" y="4859099"/>
            <a:ext cx="2806407" cy="376770"/>
          </a:xfrm>
          <a:prstGeom prst="rect">
            <a:avLst/>
          </a:prstGeom>
        </p:spPr>
        <p:txBody>
          <a:bodyPr lIns="0" tIns="0" rIns="0" bIns="0" rtlCol="0" anchor="t">
            <a:spAutoFit/>
          </a:bodyPr>
          <a:lstStyle/>
          <a:p>
            <a:pPr algn="ctr">
              <a:lnSpc>
                <a:spcPts val="3065"/>
              </a:lnSpc>
              <a:spcBef>
                <a:spcPct val="0"/>
              </a:spcBef>
            </a:pPr>
            <a:r>
              <a:rPr lang="en-US" sz="2189" b="1" i="1" dirty="0">
                <a:solidFill>
                  <a:srgbClr val="000000"/>
                </a:solidFill>
                <a:latin typeface="Poppins Bold Italics"/>
                <a:ea typeface="Poppins Bold Italics"/>
                <a:cs typeface="Poppins Bold Italics"/>
                <a:sym typeface="Poppins Bold Italics"/>
              </a:rPr>
              <a:t>Wheat gluten</a:t>
            </a:r>
          </a:p>
        </p:txBody>
      </p:sp>
      <p:sp>
        <p:nvSpPr>
          <p:cNvPr id="39" name="TextBox 39"/>
          <p:cNvSpPr txBox="1"/>
          <p:nvPr/>
        </p:nvSpPr>
        <p:spPr>
          <a:xfrm>
            <a:off x="1276740" y="5543316"/>
            <a:ext cx="2089599" cy="323214"/>
          </a:xfrm>
          <a:prstGeom prst="rect">
            <a:avLst/>
          </a:prstGeom>
        </p:spPr>
        <p:txBody>
          <a:bodyPr lIns="0" tIns="0" rIns="0" bIns="0" rtlCol="0" anchor="t">
            <a:spAutoFit/>
          </a:bodyPr>
          <a:lstStyle/>
          <a:p>
            <a:pPr algn="ctr">
              <a:lnSpc>
                <a:spcPts val="2660"/>
              </a:lnSpc>
            </a:pPr>
            <a:r>
              <a:rPr lang="en-US" sz="1900" i="1" dirty="0">
                <a:solidFill>
                  <a:srgbClr val="000000"/>
                </a:solidFill>
                <a:latin typeface="Open Sans Italics"/>
                <a:ea typeface="Open Sans Italics"/>
                <a:cs typeface="Open Sans Italics"/>
                <a:sym typeface="Open Sans Italics"/>
              </a:rPr>
              <a:t>20 </a:t>
            </a:r>
            <a:r>
              <a:rPr lang="en-US" sz="1900" i="1" dirty="0" err="1">
                <a:solidFill>
                  <a:srgbClr val="000000"/>
                </a:solidFill>
                <a:latin typeface="Open Sans Italics"/>
                <a:ea typeface="Open Sans Italics"/>
                <a:cs typeface="Open Sans Italics"/>
                <a:sym typeface="Open Sans Italics"/>
              </a:rPr>
              <a:t>th.</a:t>
            </a:r>
            <a:r>
              <a:rPr lang="en-US" sz="1900" i="1" dirty="0">
                <a:solidFill>
                  <a:srgbClr val="000000"/>
                </a:solidFill>
                <a:latin typeface="Open Sans Italics"/>
                <a:ea typeface="Open Sans Italics"/>
                <a:cs typeface="Open Sans Italics"/>
                <a:sym typeface="Open Sans Italics"/>
              </a:rPr>
              <a:t> tons/year</a:t>
            </a:r>
          </a:p>
        </p:txBody>
      </p:sp>
      <p:sp>
        <p:nvSpPr>
          <p:cNvPr id="40" name="TextBox 40"/>
          <p:cNvSpPr txBox="1"/>
          <p:nvPr/>
        </p:nvSpPr>
        <p:spPr>
          <a:xfrm>
            <a:off x="5429676" y="4877026"/>
            <a:ext cx="2806407" cy="376770"/>
          </a:xfrm>
          <a:prstGeom prst="rect">
            <a:avLst/>
          </a:prstGeom>
        </p:spPr>
        <p:txBody>
          <a:bodyPr lIns="0" tIns="0" rIns="0" bIns="0" rtlCol="0" anchor="t">
            <a:spAutoFit/>
          </a:bodyPr>
          <a:lstStyle/>
          <a:p>
            <a:pPr algn="ctr">
              <a:lnSpc>
                <a:spcPts val="3065"/>
              </a:lnSpc>
              <a:spcBef>
                <a:spcPct val="0"/>
              </a:spcBef>
            </a:pPr>
            <a:r>
              <a:rPr lang="en-US" sz="2189" b="1" i="1" dirty="0">
                <a:solidFill>
                  <a:srgbClr val="000000"/>
                </a:solidFill>
                <a:latin typeface="Poppins Bold Italics"/>
                <a:ea typeface="Poppins Bold Italics"/>
                <a:cs typeface="Poppins Bold Italics"/>
                <a:sym typeface="Poppins Bold Italics"/>
              </a:rPr>
              <a:t>Wheat product</a:t>
            </a:r>
          </a:p>
        </p:txBody>
      </p:sp>
      <p:sp>
        <p:nvSpPr>
          <p:cNvPr id="41" name="TextBox 41"/>
          <p:cNvSpPr txBox="1"/>
          <p:nvPr/>
        </p:nvSpPr>
        <p:spPr>
          <a:xfrm>
            <a:off x="5746435" y="5543316"/>
            <a:ext cx="2172891" cy="323214"/>
          </a:xfrm>
          <a:prstGeom prst="rect">
            <a:avLst/>
          </a:prstGeom>
        </p:spPr>
        <p:txBody>
          <a:bodyPr lIns="0" tIns="0" rIns="0" bIns="0" rtlCol="0" anchor="t">
            <a:spAutoFit/>
          </a:bodyPr>
          <a:lstStyle/>
          <a:p>
            <a:pPr algn="ctr">
              <a:lnSpc>
                <a:spcPts val="2660"/>
              </a:lnSpc>
            </a:pPr>
            <a:r>
              <a:rPr lang="en-US" sz="1900" i="1" dirty="0">
                <a:solidFill>
                  <a:srgbClr val="000000"/>
                </a:solidFill>
                <a:latin typeface="Open Sans Italics"/>
                <a:ea typeface="Open Sans Italics"/>
                <a:cs typeface="Open Sans Italics"/>
                <a:sym typeface="Open Sans Italics"/>
              </a:rPr>
              <a:t>100 </a:t>
            </a:r>
            <a:r>
              <a:rPr lang="en-US" sz="1900" i="1" dirty="0" err="1">
                <a:solidFill>
                  <a:srgbClr val="000000"/>
                </a:solidFill>
                <a:latin typeface="Open Sans Italics"/>
                <a:ea typeface="Open Sans Italics"/>
                <a:cs typeface="Open Sans Italics"/>
                <a:sym typeface="Open Sans Italics"/>
              </a:rPr>
              <a:t>th.</a:t>
            </a:r>
            <a:r>
              <a:rPr lang="en-US" sz="1900" i="1" dirty="0">
                <a:solidFill>
                  <a:srgbClr val="000000"/>
                </a:solidFill>
                <a:latin typeface="Open Sans Italics"/>
                <a:ea typeface="Open Sans Italics"/>
                <a:cs typeface="Open Sans Italics"/>
                <a:sym typeface="Open Sans Italics"/>
              </a:rPr>
              <a:t> tons/year</a:t>
            </a:r>
          </a:p>
        </p:txBody>
      </p:sp>
      <p:sp>
        <p:nvSpPr>
          <p:cNvPr id="42" name="TextBox 42"/>
          <p:cNvSpPr txBox="1"/>
          <p:nvPr/>
        </p:nvSpPr>
        <p:spPr>
          <a:xfrm>
            <a:off x="10158415" y="4571766"/>
            <a:ext cx="2806407" cy="773063"/>
          </a:xfrm>
          <a:prstGeom prst="rect">
            <a:avLst/>
          </a:prstGeom>
        </p:spPr>
        <p:txBody>
          <a:bodyPr lIns="0" tIns="0" rIns="0" bIns="0" rtlCol="0" anchor="t">
            <a:spAutoFit/>
          </a:bodyPr>
          <a:lstStyle/>
          <a:p>
            <a:pPr algn="ctr">
              <a:lnSpc>
                <a:spcPts val="3065"/>
              </a:lnSpc>
              <a:spcBef>
                <a:spcPct val="0"/>
              </a:spcBef>
            </a:pPr>
            <a:r>
              <a:rPr lang="en-US" sz="2189" b="1" i="1" dirty="0">
                <a:solidFill>
                  <a:srgbClr val="000000"/>
                </a:solidFill>
                <a:latin typeface="Poppins Bold Italics"/>
                <a:ea typeface="Poppins Bold Italics"/>
                <a:cs typeface="Poppins Bold Italics"/>
                <a:sym typeface="Poppins Bold Italics"/>
              </a:rPr>
              <a:t>Feed protein </a:t>
            </a:r>
            <a:br>
              <a:rPr lang="en-US" sz="2189" b="1" i="1" dirty="0">
                <a:solidFill>
                  <a:srgbClr val="000000"/>
                </a:solidFill>
                <a:latin typeface="Poppins Bold Italics"/>
                <a:ea typeface="Poppins Bold Italics"/>
                <a:cs typeface="Poppins Bold Italics"/>
                <a:sym typeface="Poppins Bold Italics"/>
              </a:rPr>
            </a:br>
            <a:r>
              <a:rPr lang="en-US" sz="2189" b="1" i="1" dirty="0">
                <a:solidFill>
                  <a:srgbClr val="000000"/>
                </a:solidFill>
                <a:latin typeface="Poppins Bold Italics"/>
                <a:ea typeface="Poppins Bold Italics"/>
                <a:cs typeface="Poppins Bold Italics"/>
                <a:sym typeface="Poppins Bold Italics"/>
              </a:rPr>
              <a:t>(80% protein)</a:t>
            </a:r>
          </a:p>
        </p:txBody>
      </p:sp>
      <p:sp>
        <p:nvSpPr>
          <p:cNvPr id="43" name="TextBox 43"/>
          <p:cNvSpPr txBox="1"/>
          <p:nvPr/>
        </p:nvSpPr>
        <p:spPr>
          <a:xfrm>
            <a:off x="10727784" y="5464400"/>
            <a:ext cx="1667670" cy="323214"/>
          </a:xfrm>
          <a:prstGeom prst="rect">
            <a:avLst/>
          </a:prstGeom>
        </p:spPr>
        <p:txBody>
          <a:bodyPr lIns="0" tIns="0" rIns="0" bIns="0" rtlCol="0" anchor="t">
            <a:spAutoFit/>
          </a:bodyPr>
          <a:lstStyle/>
          <a:p>
            <a:pPr algn="ctr">
              <a:lnSpc>
                <a:spcPts val="2660"/>
              </a:lnSpc>
            </a:pPr>
            <a:r>
              <a:rPr lang="en-US" sz="1900" i="1" dirty="0">
                <a:solidFill>
                  <a:srgbClr val="000000"/>
                </a:solidFill>
                <a:latin typeface="Open Sans Italics"/>
                <a:ea typeface="Open Sans Italics"/>
                <a:cs typeface="Open Sans Italics"/>
                <a:sym typeface="Open Sans Italics"/>
              </a:rPr>
              <a:t>5 </a:t>
            </a:r>
            <a:r>
              <a:rPr lang="en-US" sz="1900" i="1" dirty="0" err="1">
                <a:solidFill>
                  <a:srgbClr val="000000"/>
                </a:solidFill>
                <a:latin typeface="Open Sans Italics"/>
                <a:ea typeface="Open Sans Italics"/>
                <a:cs typeface="Open Sans Italics"/>
                <a:sym typeface="Open Sans Italics"/>
              </a:rPr>
              <a:t>th.</a:t>
            </a:r>
            <a:r>
              <a:rPr lang="en-US" sz="1900" i="1" dirty="0">
                <a:solidFill>
                  <a:srgbClr val="000000"/>
                </a:solidFill>
                <a:latin typeface="Open Sans Italics"/>
                <a:ea typeface="Open Sans Italics"/>
                <a:cs typeface="Open Sans Italics"/>
                <a:sym typeface="Open Sans Italics"/>
              </a:rPr>
              <a:t> tons/year</a:t>
            </a:r>
          </a:p>
        </p:txBody>
      </p:sp>
      <p:sp>
        <p:nvSpPr>
          <p:cNvPr id="44" name="TextBox 44"/>
          <p:cNvSpPr txBox="1"/>
          <p:nvPr/>
        </p:nvSpPr>
        <p:spPr>
          <a:xfrm>
            <a:off x="14684572" y="4812616"/>
            <a:ext cx="2806407" cy="774315"/>
          </a:xfrm>
          <a:prstGeom prst="rect">
            <a:avLst/>
          </a:prstGeom>
        </p:spPr>
        <p:txBody>
          <a:bodyPr lIns="0" tIns="0" rIns="0" bIns="0" rtlCol="0" anchor="t">
            <a:spAutoFit/>
          </a:bodyPr>
          <a:lstStyle/>
          <a:p>
            <a:pPr algn="ctr">
              <a:lnSpc>
                <a:spcPts val="3065"/>
              </a:lnSpc>
              <a:spcBef>
                <a:spcPct val="0"/>
              </a:spcBef>
            </a:pPr>
            <a:r>
              <a:rPr lang="en-US" sz="2189" b="1" i="1" dirty="0">
                <a:solidFill>
                  <a:srgbClr val="000000"/>
                </a:solidFill>
                <a:latin typeface="Poppins Bold Italics"/>
                <a:ea typeface="Poppins Bold Italics"/>
                <a:cs typeface="Poppins Bold Italics"/>
                <a:sym typeface="Poppins Bold Italics"/>
              </a:rPr>
              <a:t>Ammonium sulfate</a:t>
            </a:r>
          </a:p>
          <a:p>
            <a:pPr algn="ctr">
              <a:lnSpc>
                <a:spcPts val="3065"/>
              </a:lnSpc>
              <a:spcBef>
                <a:spcPct val="0"/>
              </a:spcBef>
            </a:pPr>
            <a:r>
              <a:rPr lang="en-US" sz="2189" b="1" i="1" dirty="0">
                <a:solidFill>
                  <a:srgbClr val="000000"/>
                </a:solidFill>
                <a:latin typeface="Poppins Bold Italics"/>
                <a:ea typeface="Poppins Bold Italics"/>
                <a:cs typeface="Poppins Bold Italics"/>
                <a:sym typeface="Poppins Bold Italics"/>
              </a:rPr>
              <a:t>granular/liquid</a:t>
            </a:r>
          </a:p>
        </p:txBody>
      </p:sp>
      <p:sp>
        <p:nvSpPr>
          <p:cNvPr id="45" name="TextBox 45"/>
          <p:cNvSpPr txBox="1"/>
          <p:nvPr/>
        </p:nvSpPr>
        <p:spPr>
          <a:xfrm>
            <a:off x="275127" y="1395393"/>
            <a:ext cx="17666287" cy="736712"/>
          </a:xfrm>
          <a:prstGeom prst="rect">
            <a:avLst/>
          </a:prstGeom>
        </p:spPr>
        <p:txBody>
          <a:bodyPr lIns="0" tIns="0" rIns="0" bIns="0" rtlCol="0" anchor="t">
            <a:spAutoFit/>
          </a:bodyPr>
          <a:lstStyle/>
          <a:p>
            <a:pPr algn="ctr">
              <a:lnSpc>
                <a:spcPts val="2983"/>
              </a:lnSpc>
            </a:pPr>
            <a:r>
              <a:rPr lang="en-US" sz="2130" b="1" i="1" dirty="0">
                <a:solidFill>
                  <a:srgbClr val="000000"/>
                </a:solidFill>
                <a:latin typeface="Open Sans Bold Italics"/>
                <a:ea typeface="Open Sans Bold Italics"/>
                <a:cs typeface="Open Sans Bold Italics"/>
                <a:sym typeface="Open Sans Bold Italics"/>
              </a:rPr>
              <a:t>The uniqueness of the corporation lies in the fact that only here, through microbiological synthesis, four essential amino acids are produced at once: L-lysine sulfate, L-lysine monohydrochloride, L-threonine and L-tryptophan.</a:t>
            </a:r>
          </a:p>
        </p:txBody>
      </p:sp>
      <p:sp>
        <p:nvSpPr>
          <p:cNvPr id="46" name="TextBox 46"/>
          <p:cNvSpPr txBox="1"/>
          <p:nvPr/>
        </p:nvSpPr>
        <p:spPr>
          <a:xfrm>
            <a:off x="467901" y="6132545"/>
            <a:ext cx="17473512" cy="906526"/>
          </a:xfrm>
          <a:prstGeom prst="rect">
            <a:avLst/>
          </a:prstGeom>
        </p:spPr>
        <p:txBody>
          <a:bodyPr lIns="0" tIns="0" rIns="0" bIns="0" rtlCol="0" anchor="t">
            <a:spAutoFit/>
          </a:bodyPr>
          <a:lstStyle/>
          <a:p>
            <a:pPr algn="ctr">
              <a:lnSpc>
                <a:spcPts val="3583"/>
              </a:lnSpc>
              <a:spcBef>
                <a:spcPct val="0"/>
              </a:spcBef>
            </a:pPr>
            <a:r>
              <a:rPr lang="en-US" sz="2559" b="1" u="sng" dirty="0">
                <a:solidFill>
                  <a:srgbClr val="000000"/>
                </a:solidFill>
                <a:latin typeface="Poppins Bold"/>
                <a:ea typeface="Poppins Bold"/>
                <a:cs typeface="Poppins Bold"/>
                <a:sym typeface="Poppins Bold"/>
              </a:rPr>
              <a:t>Technological advantages of using our own biotechnology products in the manufacture of compound feeds:</a:t>
            </a:r>
          </a:p>
        </p:txBody>
      </p:sp>
      <p:sp>
        <p:nvSpPr>
          <p:cNvPr id="47" name="AutoShape 47"/>
          <p:cNvSpPr/>
          <p:nvPr/>
        </p:nvSpPr>
        <p:spPr>
          <a:xfrm flipV="1">
            <a:off x="467901" y="7278593"/>
            <a:ext cx="0" cy="2325243"/>
          </a:xfrm>
          <a:prstGeom prst="line">
            <a:avLst/>
          </a:prstGeom>
          <a:ln w="38100" cap="flat">
            <a:solidFill>
              <a:srgbClr val="206F48"/>
            </a:solidFill>
            <a:prstDash val="solid"/>
            <a:headEnd type="none" w="sm" len="sm"/>
            <a:tailEnd type="diamond" w="lg" len="lg"/>
          </a:ln>
        </p:spPr>
      </p:sp>
      <p:sp>
        <p:nvSpPr>
          <p:cNvPr id="48" name="AutoShape 48"/>
          <p:cNvSpPr/>
          <p:nvPr/>
        </p:nvSpPr>
        <p:spPr>
          <a:xfrm>
            <a:off x="614346" y="7458171"/>
            <a:ext cx="921589" cy="0"/>
          </a:xfrm>
          <a:prstGeom prst="line">
            <a:avLst/>
          </a:prstGeom>
          <a:ln w="38100" cap="flat">
            <a:solidFill>
              <a:srgbClr val="206F48"/>
            </a:solidFill>
            <a:prstDash val="solid"/>
            <a:headEnd type="none" w="sm" len="sm"/>
            <a:tailEnd type="arrow" w="med" len="sm"/>
          </a:ln>
        </p:spPr>
      </p:sp>
      <p:sp>
        <p:nvSpPr>
          <p:cNvPr id="49" name="AutoShape 49"/>
          <p:cNvSpPr/>
          <p:nvPr/>
        </p:nvSpPr>
        <p:spPr>
          <a:xfrm>
            <a:off x="614346" y="8115396"/>
            <a:ext cx="921589" cy="0"/>
          </a:xfrm>
          <a:prstGeom prst="line">
            <a:avLst/>
          </a:prstGeom>
          <a:ln w="38100" cap="flat">
            <a:solidFill>
              <a:srgbClr val="206F48"/>
            </a:solidFill>
            <a:prstDash val="solid"/>
            <a:headEnd type="none" w="sm" len="sm"/>
            <a:tailEnd type="arrow" w="med" len="sm"/>
          </a:ln>
        </p:spPr>
      </p:sp>
      <p:sp>
        <p:nvSpPr>
          <p:cNvPr id="50" name="AutoShape 50"/>
          <p:cNvSpPr/>
          <p:nvPr/>
        </p:nvSpPr>
        <p:spPr>
          <a:xfrm>
            <a:off x="614346" y="8772621"/>
            <a:ext cx="921589" cy="0"/>
          </a:xfrm>
          <a:prstGeom prst="line">
            <a:avLst/>
          </a:prstGeom>
          <a:ln w="38100" cap="flat">
            <a:solidFill>
              <a:srgbClr val="206F48"/>
            </a:solidFill>
            <a:prstDash val="solid"/>
            <a:headEnd type="none" w="sm" len="sm"/>
            <a:tailEnd type="arrow" w="med" len="sm"/>
          </a:ln>
        </p:spPr>
      </p:sp>
      <p:sp>
        <p:nvSpPr>
          <p:cNvPr id="51" name="AutoShape 51"/>
          <p:cNvSpPr/>
          <p:nvPr/>
        </p:nvSpPr>
        <p:spPr>
          <a:xfrm>
            <a:off x="614346" y="9439371"/>
            <a:ext cx="921589" cy="0"/>
          </a:xfrm>
          <a:prstGeom prst="line">
            <a:avLst/>
          </a:prstGeom>
          <a:ln w="38100" cap="flat">
            <a:solidFill>
              <a:srgbClr val="206F48"/>
            </a:solidFill>
            <a:prstDash val="solid"/>
            <a:headEnd type="none" w="sm" len="sm"/>
            <a:tailEnd type="arrow" w="med" len="sm"/>
          </a:ln>
        </p:spPr>
      </p:sp>
      <p:sp>
        <p:nvSpPr>
          <p:cNvPr id="52" name="TextBox 52"/>
          <p:cNvSpPr txBox="1"/>
          <p:nvPr/>
        </p:nvSpPr>
        <p:spPr>
          <a:xfrm>
            <a:off x="1610403" y="7244950"/>
            <a:ext cx="7894142" cy="402161"/>
          </a:xfrm>
          <a:prstGeom prst="rect">
            <a:avLst/>
          </a:prstGeom>
        </p:spPr>
        <p:txBody>
          <a:bodyPr lIns="0" tIns="0" rIns="0" bIns="0" rtlCol="0" anchor="t">
            <a:spAutoFit/>
          </a:bodyPr>
          <a:lstStyle/>
          <a:p>
            <a:pPr>
              <a:lnSpc>
                <a:spcPts val="3304"/>
              </a:lnSpc>
              <a:spcBef>
                <a:spcPct val="0"/>
              </a:spcBef>
            </a:pPr>
            <a:r>
              <a:rPr lang="en-US" sz="2360" i="1" dirty="0">
                <a:solidFill>
                  <a:srgbClr val="000000"/>
                </a:solidFill>
                <a:latin typeface="Poppins Italics"/>
                <a:ea typeface="Poppins Italics"/>
                <a:cs typeface="Poppins Italics"/>
                <a:sym typeface="Poppins Italics"/>
              </a:rPr>
              <a:t>reducing the cost of feed products;</a:t>
            </a:r>
          </a:p>
        </p:txBody>
      </p:sp>
      <p:sp>
        <p:nvSpPr>
          <p:cNvPr id="53" name="TextBox 53"/>
          <p:cNvSpPr txBox="1"/>
          <p:nvPr/>
        </p:nvSpPr>
        <p:spPr>
          <a:xfrm>
            <a:off x="1617525" y="7866564"/>
            <a:ext cx="7894142" cy="402161"/>
          </a:xfrm>
          <a:prstGeom prst="rect">
            <a:avLst/>
          </a:prstGeom>
        </p:spPr>
        <p:txBody>
          <a:bodyPr lIns="0" tIns="0" rIns="0" bIns="0" rtlCol="0" anchor="t">
            <a:spAutoFit/>
          </a:bodyPr>
          <a:lstStyle/>
          <a:p>
            <a:pPr>
              <a:lnSpc>
                <a:spcPts val="3304"/>
              </a:lnSpc>
              <a:spcBef>
                <a:spcPct val="0"/>
              </a:spcBef>
            </a:pPr>
            <a:r>
              <a:rPr lang="en-US" sz="2360" i="1" dirty="0">
                <a:solidFill>
                  <a:srgbClr val="000000"/>
                </a:solidFill>
                <a:latin typeface="Poppins Italics"/>
                <a:ea typeface="Poppins Italics"/>
                <a:cs typeface="Poppins Italics"/>
                <a:sym typeface="Poppins Italics"/>
              </a:rPr>
              <a:t>quality stability of raw materials components;</a:t>
            </a:r>
          </a:p>
        </p:txBody>
      </p:sp>
      <p:sp>
        <p:nvSpPr>
          <p:cNvPr id="54" name="TextBox 54"/>
          <p:cNvSpPr txBox="1"/>
          <p:nvPr/>
        </p:nvSpPr>
        <p:spPr>
          <a:xfrm>
            <a:off x="1567498" y="8543855"/>
            <a:ext cx="15796142" cy="402161"/>
          </a:xfrm>
          <a:prstGeom prst="rect">
            <a:avLst/>
          </a:prstGeom>
        </p:spPr>
        <p:txBody>
          <a:bodyPr lIns="0" tIns="0" rIns="0" bIns="0" rtlCol="0" anchor="t">
            <a:spAutoFit/>
          </a:bodyPr>
          <a:lstStyle/>
          <a:p>
            <a:pPr>
              <a:lnSpc>
                <a:spcPts val="3304"/>
              </a:lnSpc>
              <a:spcBef>
                <a:spcPct val="0"/>
              </a:spcBef>
            </a:pPr>
            <a:r>
              <a:rPr lang="en-US" sz="2360" i="1" dirty="0">
                <a:solidFill>
                  <a:srgbClr val="000000"/>
                </a:solidFill>
                <a:latin typeface="Poppins Italics"/>
                <a:ea typeface="Poppins Italics"/>
                <a:cs typeface="Poppins Italics"/>
                <a:sym typeface="Poppins Italics"/>
              </a:rPr>
              <a:t>the ability to effectively balance the qualitative composition of feed products by protein;</a:t>
            </a:r>
          </a:p>
        </p:txBody>
      </p:sp>
      <p:sp>
        <p:nvSpPr>
          <p:cNvPr id="55" name="TextBox 55"/>
          <p:cNvSpPr txBox="1"/>
          <p:nvPr/>
        </p:nvSpPr>
        <p:spPr>
          <a:xfrm>
            <a:off x="1567498" y="9168480"/>
            <a:ext cx="11118496" cy="402161"/>
          </a:xfrm>
          <a:prstGeom prst="rect">
            <a:avLst/>
          </a:prstGeom>
        </p:spPr>
        <p:txBody>
          <a:bodyPr lIns="0" tIns="0" rIns="0" bIns="0" rtlCol="0" anchor="t">
            <a:spAutoFit/>
          </a:bodyPr>
          <a:lstStyle/>
          <a:p>
            <a:pPr>
              <a:lnSpc>
                <a:spcPts val="3304"/>
              </a:lnSpc>
              <a:spcBef>
                <a:spcPct val="0"/>
              </a:spcBef>
            </a:pPr>
            <a:r>
              <a:rPr lang="en-US" sz="2360" i="1" dirty="0">
                <a:solidFill>
                  <a:srgbClr val="000000"/>
                </a:solidFill>
                <a:latin typeface="Poppins Italics"/>
                <a:ea typeface="Poppins Italics"/>
                <a:cs typeface="Poppins Italics"/>
                <a:sym typeface="Poppins Italics"/>
              </a:rPr>
              <a:t>ensuring high energy value of feed products;</a:t>
            </a: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63953" y="1338626"/>
            <a:ext cx="6924047" cy="8629808"/>
            <a:chOff x="0" y="0"/>
            <a:chExt cx="1823617" cy="2272871"/>
          </a:xfrm>
        </p:grpSpPr>
        <p:sp>
          <p:nvSpPr>
            <p:cNvPr id="3" name="Freeform 3"/>
            <p:cNvSpPr/>
            <p:nvPr/>
          </p:nvSpPr>
          <p:spPr>
            <a:xfrm>
              <a:off x="0" y="0"/>
              <a:ext cx="1823617" cy="2272871"/>
            </a:xfrm>
            <a:custGeom>
              <a:avLst/>
              <a:gdLst/>
              <a:ahLst/>
              <a:cxnLst/>
              <a:rect l="l" t="t" r="r" b="b"/>
              <a:pathLst>
                <a:path w="1823617" h="2272871">
                  <a:moveTo>
                    <a:pt x="0" y="0"/>
                  </a:moveTo>
                  <a:lnTo>
                    <a:pt x="1823617" y="0"/>
                  </a:lnTo>
                  <a:lnTo>
                    <a:pt x="1823617" y="2272871"/>
                  </a:lnTo>
                  <a:lnTo>
                    <a:pt x="0" y="2272871"/>
                  </a:lnTo>
                  <a:close/>
                </a:path>
              </a:pathLst>
            </a:custGeom>
            <a:solidFill>
              <a:srgbClr val="FFDE59">
                <a:alpha val="80000"/>
              </a:srgbClr>
            </a:solidFill>
          </p:spPr>
        </p:sp>
        <p:sp>
          <p:nvSpPr>
            <p:cNvPr id="4" name="TextBox 4"/>
            <p:cNvSpPr txBox="1"/>
            <p:nvPr/>
          </p:nvSpPr>
          <p:spPr>
            <a:xfrm>
              <a:off x="0" y="-76200"/>
              <a:ext cx="1823617" cy="2349071"/>
            </a:xfrm>
            <a:prstGeom prst="rect">
              <a:avLst/>
            </a:prstGeom>
          </p:spPr>
          <p:txBody>
            <a:bodyPr lIns="50800" tIns="50800" rIns="50800" bIns="50800" rtlCol="0" anchor="ctr"/>
            <a:lstStyle/>
            <a:p>
              <a:pPr algn="ctr">
                <a:lnSpc>
                  <a:spcPts val="3589"/>
                </a:lnSpc>
              </a:pPr>
              <a:endParaRPr/>
            </a:p>
          </p:txBody>
        </p:sp>
      </p:grpSp>
      <p:grpSp>
        <p:nvGrpSpPr>
          <p:cNvPr id="5" name="Group 5"/>
          <p:cNvGrpSpPr/>
          <p:nvPr/>
        </p:nvGrpSpPr>
        <p:grpSpPr>
          <a:xfrm>
            <a:off x="4010" y="0"/>
            <a:ext cx="18263937" cy="1084085"/>
            <a:chOff x="0" y="0"/>
            <a:chExt cx="4810255" cy="285520"/>
          </a:xfrm>
        </p:grpSpPr>
        <p:sp>
          <p:nvSpPr>
            <p:cNvPr id="6" name="Freeform 6"/>
            <p:cNvSpPr/>
            <p:nvPr/>
          </p:nvSpPr>
          <p:spPr>
            <a:xfrm>
              <a:off x="0" y="0"/>
              <a:ext cx="4810255" cy="285520"/>
            </a:xfrm>
            <a:custGeom>
              <a:avLst/>
              <a:gdLst/>
              <a:ahLst/>
              <a:cxnLst/>
              <a:rect l="l" t="t" r="r" b="b"/>
              <a:pathLst>
                <a:path w="4810255" h="285520">
                  <a:moveTo>
                    <a:pt x="0" y="0"/>
                  </a:moveTo>
                  <a:lnTo>
                    <a:pt x="4810255" y="0"/>
                  </a:lnTo>
                  <a:lnTo>
                    <a:pt x="4810255" y="285520"/>
                  </a:lnTo>
                  <a:lnTo>
                    <a:pt x="0" y="285520"/>
                  </a:lnTo>
                  <a:close/>
                </a:path>
              </a:pathLst>
            </a:custGeom>
            <a:solidFill>
              <a:srgbClr val="206F48"/>
            </a:solidFill>
          </p:spPr>
        </p:sp>
        <p:sp>
          <p:nvSpPr>
            <p:cNvPr id="7" name="TextBox 7"/>
            <p:cNvSpPr txBox="1"/>
            <p:nvPr/>
          </p:nvSpPr>
          <p:spPr>
            <a:xfrm>
              <a:off x="0" y="-76200"/>
              <a:ext cx="4810255" cy="361720"/>
            </a:xfrm>
            <a:prstGeom prst="rect">
              <a:avLst/>
            </a:prstGeom>
          </p:spPr>
          <p:txBody>
            <a:bodyPr lIns="50800" tIns="50800" rIns="50800" bIns="50800" rtlCol="0" anchor="ctr"/>
            <a:lstStyle/>
            <a:p>
              <a:pPr algn="ctr">
                <a:lnSpc>
                  <a:spcPts val="3589"/>
                </a:lnSpc>
              </a:pPr>
              <a:endParaRPr/>
            </a:p>
          </p:txBody>
        </p:sp>
      </p:grpSp>
      <p:sp>
        <p:nvSpPr>
          <p:cNvPr id="8" name="Freeform 8"/>
          <p:cNvSpPr/>
          <p:nvPr/>
        </p:nvSpPr>
        <p:spPr>
          <a:xfrm>
            <a:off x="4010" y="2644688"/>
            <a:ext cx="11293268" cy="6688914"/>
          </a:xfrm>
          <a:custGeom>
            <a:avLst/>
            <a:gdLst/>
            <a:ahLst/>
            <a:cxnLst/>
            <a:rect l="l" t="t" r="r" b="b"/>
            <a:pathLst>
              <a:path w="11293268" h="6688914">
                <a:moveTo>
                  <a:pt x="0" y="0"/>
                </a:moveTo>
                <a:lnTo>
                  <a:pt x="11293268" y="0"/>
                </a:lnTo>
                <a:lnTo>
                  <a:pt x="11293268" y="6688914"/>
                </a:lnTo>
                <a:lnTo>
                  <a:pt x="0" y="6688914"/>
                </a:lnTo>
                <a:lnTo>
                  <a:pt x="0" y="0"/>
                </a:lnTo>
                <a:close/>
              </a:path>
            </a:pathLst>
          </a:custGeom>
          <a:blipFill>
            <a:blip r:embed="rId2">
              <a:alphaModFix amt="75000"/>
              <a:extLst>
                <a:ext uri="{96DAC541-7B7A-43D3-8B79-37D633B846F1}">
                  <asvg:svgBlip xmlns:asvg="http://schemas.microsoft.com/office/drawing/2016/SVG/main" r:embed="rId3"/>
                </a:ext>
              </a:extLst>
            </a:blip>
            <a:stretch>
              <a:fillRect/>
            </a:stretch>
          </a:blipFill>
        </p:spPr>
      </p:sp>
      <p:sp>
        <p:nvSpPr>
          <p:cNvPr id="9" name="Freeform 9"/>
          <p:cNvSpPr/>
          <p:nvPr/>
        </p:nvSpPr>
        <p:spPr>
          <a:xfrm>
            <a:off x="8355359" y="3717104"/>
            <a:ext cx="331023" cy="410976"/>
          </a:xfrm>
          <a:custGeom>
            <a:avLst/>
            <a:gdLst/>
            <a:ahLst/>
            <a:cxnLst/>
            <a:rect l="l" t="t" r="r" b="b"/>
            <a:pathLst>
              <a:path w="331023" h="410976">
                <a:moveTo>
                  <a:pt x="0" y="0"/>
                </a:moveTo>
                <a:lnTo>
                  <a:pt x="331022" y="0"/>
                </a:lnTo>
                <a:lnTo>
                  <a:pt x="331022" y="410976"/>
                </a:lnTo>
                <a:lnTo>
                  <a:pt x="0" y="4109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7616321" y="5726027"/>
            <a:ext cx="332361" cy="412638"/>
          </a:xfrm>
          <a:custGeom>
            <a:avLst/>
            <a:gdLst/>
            <a:ahLst/>
            <a:cxnLst/>
            <a:rect l="l" t="t" r="r" b="b"/>
            <a:pathLst>
              <a:path w="332361" h="412638">
                <a:moveTo>
                  <a:pt x="0" y="0"/>
                </a:moveTo>
                <a:lnTo>
                  <a:pt x="332361" y="0"/>
                </a:lnTo>
                <a:lnTo>
                  <a:pt x="332361" y="412638"/>
                </a:lnTo>
                <a:lnTo>
                  <a:pt x="0" y="4126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11363953" y="1427826"/>
            <a:ext cx="6884944" cy="8086894"/>
          </a:xfrm>
          <a:prstGeom prst="rect">
            <a:avLst/>
          </a:prstGeom>
        </p:spPr>
        <p:txBody>
          <a:bodyPr lIns="0" tIns="0" rIns="0" bIns="0" rtlCol="0" anchor="t">
            <a:spAutoFit/>
          </a:bodyPr>
          <a:lstStyle/>
          <a:p>
            <a:pPr algn="ctr">
              <a:lnSpc>
                <a:spcPts val="3719"/>
              </a:lnSpc>
            </a:pPr>
            <a:r>
              <a:rPr lang="en-US" sz="2656" b="1" dirty="0">
                <a:solidFill>
                  <a:srgbClr val="000000"/>
                </a:solidFill>
                <a:latin typeface="Poppins Bold"/>
                <a:ea typeface="Poppins Bold"/>
                <a:cs typeface="Poppins Bold"/>
                <a:sym typeface="Poppins Bold"/>
              </a:rPr>
              <a:t>Import substitution:</a:t>
            </a:r>
          </a:p>
          <a:p>
            <a:pPr algn="ctr">
              <a:lnSpc>
                <a:spcPts val="3719"/>
              </a:lnSpc>
            </a:pPr>
            <a:r>
              <a:rPr lang="en-US" sz="2656" dirty="0">
                <a:solidFill>
                  <a:srgbClr val="000000"/>
                </a:solidFill>
                <a:latin typeface="Poppins"/>
                <a:ea typeface="Poppins"/>
                <a:cs typeface="Poppins"/>
                <a:sym typeface="Poppins"/>
              </a:rPr>
              <a:t>In the territory of the Republic of Belarus, work has been established with large producers and processors of livestock products</a:t>
            </a:r>
            <a:r>
              <a:rPr lang="ru-RU" sz="2656">
                <a:solidFill>
                  <a:srgbClr val="000000"/>
                </a:solidFill>
                <a:latin typeface="Poppins"/>
                <a:ea typeface="Poppins"/>
                <a:cs typeface="Poppins"/>
                <a:sym typeface="Poppins"/>
              </a:rPr>
              <a:t>.</a:t>
            </a:r>
            <a:endParaRPr lang="en-US" sz="2656" dirty="0">
              <a:solidFill>
                <a:srgbClr val="000000"/>
              </a:solidFill>
              <a:latin typeface="Poppins"/>
              <a:ea typeface="Poppins"/>
              <a:cs typeface="Poppins"/>
              <a:sym typeface="Poppins"/>
            </a:endParaRPr>
          </a:p>
          <a:p>
            <a:pPr algn="ctr">
              <a:lnSpc>
                <a:spcPts val="3719"/>
              </a:lnSpc>
            </a:pPr>
            <a:endParaRPr lang="en-US" sz="2656" i="1" dirty="0">
              <a:solidFill>
                <a:srgbClr val="000000"/>
              </a:solidFill>
              <a:latin typeface="Poppins"/>
              <a:ea typeface="Poppins"/>
              <a:cs typeface="Poppins"/>
              <a:sym typeface="Poppins"/>
            </a:endParaRPr>
          </a:p>
          <a:p>
            <a:pPr algn="ctr">
              <a:lnSpc>
                <a:spcPts val="3719"/>
              </a:lnSpc>
            </a:pPr>
            <a:r>
              <a:rPr lang="en-US" sz="2656" dirty="0">
                <a:solidFill>
                  <a:srgbClr val="000000"/>
                </a:solidFill>
                <a:latin typeface="Poppins"/>
                <a:ea typeface="Poppins"/>
                <a:cs typeface="Poppins"/>
                <a:sym typeface="Poppins"/>
              </a:rPr>
              <a:t>   </a:t>
            </a:r>
            <a:r>
              <a:rPr lang="en-US" sz="2656" b="1" dirty="0">
                <a:solidFill>
                  <a:srgbClr val="000000"/>
                </a:solidFill>
                <a:latin typeface="Poppins Bold"/>
                <a:ea typeface="Poppins Bold"/>
                <a:cs typeface="Poppins Bold"/>
                <a:sym typeface="Poppins Bold"/>
              </a:rPr>
              <a:t>Export:</a:t>
            </a:r>
          </a:p>
          <a:p>
            <a:pPr algn="ctr">
              <a:lnSpc>
                <a:spcPts val="1059"/>
              </a:lnSpc>
            </a:pPr>
            <a:endParaRPr lang="en-US" sz="2656" b="1" dirty="0">
              <a:solidFill>
                <a:srgbClr val="000000"/>
              </a:solidFill>
              <a:latin typeface="Poppins Bold"/>
              <a:ea typeface="Poppins Bold"/>
              <a:cs typeface="Poppins Bold"/>
              <a:sym typeface="Poppins Bold"/>
            </a:endParaRPr>
          </a:p>
          <a:p>
            <a:pPr algn="ctr">
              <a:lnSpc>
                <a:spcPts val="3719"/>
              </a:lnSpc>
            </a:pPr>
            <a:r>
              <a:rPr lang="en-US" sz="2656" dirty="0">
                <a:solidFill>
                  <a:srgbClr val="000000"/>
                </a:solidFill>
                <a:latin typeface="Poppins"/>
                <a:ea typeface="Poppins"/>
                <a:cs typeface="Poppins"/>
                <a:sym typeface="Poppins"/>
              </a:rPr>
              <a:t>The geography of product supplies around the world is quite wide - Russia, Israel, India, Serbia, Bulgaria, the Republic of Poland, and the United States of America. Negotiations on the supply of products to Uzbekistan are underway.</a:t>
            </a:r>
            <a:r>
              <a:rPr lang="en-US" sz="1556" dirty="0">
                <a:solidFill>
                  <a:srgbClr val="000000"/>
                </a:solidFill>
                <a:latin typeface="Poppins"/>
                <a:ea typeface="Poppins"/>
                <a:cs typeface="Poppins"/>
                <a:sym typeface="Poppins"/>
              </a:rPr>
              <a:t> </a:t>
            </a:r>
          </a:p>
          <a:p>
            <a:pPr algn="just">
              <a:lnSpc>
                <a:spcPts val="2179"/>
              </a:lnSpc>
            </a:pPr>
            <a:endParaRPr lang="en-US" sz="1556" dirty="0">
              <a:solidFill>
                <a:srgbClr val="000000"/>
              </a:solidFill>
              <a:latin typeface="Poppins"/>
              <a:ea typeface="Poppins"/>
              <a:cs typeface="Poppins"/>
              <a:sym typeface="Poppins"/>
            </a:endParaRPr>
          </a:p>
          <a:p>
            <a:pPr algn="just">
              <a:lnSpc>
                <a:spcPts val="2179"/>
              </a:lnSpc>
            </a:pPr>
            <a:endParaRPr lang="en-US" sz="1556" dirty="0">
              <a:solidFill>
                <a:srgbClr val="000000"/>
              </a:solidFill>
              <a:latin typeface="Poppins"/>
              <a:ea typeface="Poppins"/>
              <a:cs typeface="Poppins"/>
              <a:sym typeface="Poppins"/>
            </a:endParaRPr>
          </a:p>
          <a:p>
            <a:pPr algn="just">
              <a:lnSpc>
                <a:spcPts val="7079"/>
              </a:lnSpc>
            </a:pPr>
            <a:endParaRPr lang="en-US" sz="1556" dirty="0">
              <a:solidFill>
                <a:srgbClr val="000000"/>
              </a:solidFill>
              <a:latin typeface="Poppins"/>
              <a:ea typeface="Poppins"/>
              <a:cs typeface="Poppins"/>
              <a:sym typeface="Poppins"/>
            </a:endParaRPr>
          </a:p>
        </p:txBody>
      </p:sp>
      <p:sp>
        <p:nvSpPr>
          <p:cNvPr id="12" name="TextBox 12"/>
          <p:cNvSpPr txBox="1"/>
          <p:nvPr/>
        </p:nvSpPr>
        <p:spPr>
          <a:xfrm>
            <a:off x="3040994" y="267900"/>
            <a:ext cx="12835515" cy="730969"/>
          </a:xfrm>
          <a:prstGeom prst="rect">
            <a:avLst/>
          </a:prstGeom>
        </p:spPr>
        <p:txBody>
          <a:bodyPr lIns="0" tIns="0" rIns="0" bIns="0" rtlCol="0" anchor="t">
            <a:spAutoFit/>
          </a:bodyPr>
          <a:lstStyle/>
          <a:p>
            <a:pPr algn="ctr">
              <a:lnSpc>
                <a:spcPts val="5742"/>
              </a:lnSpc>
            </a:pPr>
            <a:r>
              <a:rPr lang="en-US" sz="5859" b="1" dirty="0">
                <a:solidFill>
                  <a:srgbClr val="FFFFFF"/>
                </a:solidFill>
                <a:latin typeface="Bebas Neue Bold"/>
                <a:ea typeface="Bebas Neue Bold"/>
                <a:cs typeface="Bebas Neue Bold"/>
                <a:sym typeface="Bebas Neue Bold"/>
              </a:rPr>
              <a:t>GEOGRAPHY OF SUPPLIES</a:t>
            </a:r>
          </a:p>
        </p:txBody>
      </p:sp>
      <p:sp>
        <p:nvSpPr>
          <p:cNvPr id="13" name="Freeform 13"/>
          <p:cNvSpPr/>
          <p:nvPr/>
        </p:nvSpPr>
        <p:spPr>
          <a:xfrm>
            <a:off x="5765200" y="4365840"/>
            <a:ext cx="338091" cy="419751"/>
          </a:xfrm>
          <a:custGeom>
            <a:avLst/>
            <a:gdLst/>
            <a:ahLst/>
            <a:cxnLst/>
            <a:rect l="l" t="t" r="r" b="b"/>
            <a:pathLst>
              <a:path w="338091" h="419751">
                <a:moveTo>
                  <a:pt x="0" y="0"/>
                </a:moveTo>
                <a:lnTo>
                  <a:pt x="338091" y="0"/>
                </a:lnTo>
                <a:lnTo>
                  <a:pt x="338091" y="419751"/>
                </a:lnTo>
                <a:lnTo>
                  <a:pt x="0" y="4197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1894524" y="4915549"/>
            <a:ext cx="344134" cy="427254"/>
          </a:xfrm>
          <a:custGeom>
            <a:avLst/>
            <a:gdLst/>
            <a:ahLst/>
            <a:cxnLst/>
            <a:rect l="l" t="t" r="r" b="b"/>
            <a:pathLst>
              <a:path w="344134" h="427254">
                <a:moveTo>
                  <a:pt x="0" y="0"/>
                </a:moveTo>
                <a:lnTo>
                  <a:pt x="344134" y="0"/>
                </a:lnTo>
                <a:lnTo>
                  <a:pt x="344134" y="427255"/>
                </a:lnTo>
                <a:lnTo>
                  <a:pt x="0" y="4272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a:off x="7283247" y="4502026"/>
            <a:ext cx="333075" cy="413524"/>
          </a:xfrm>
          <a:custGeom>
            <a:avLst/>
            <a:gdLst/>
            <a:ahLst/>
            <a:cxnLst/>
            <a:rect l="l" t="t" r="r" b="b"/>
            <a:pathLst>
              <a:path w="333075" h="413524">
                <a:moveTo>
                  <a:pt x="0" y="0"/>
                </a:moveTo>
                <a:lnTo>
                  <a:pt x="333074" y="0"/>
                </a:lnTo>
                <a:lnTo>
                  <a:pt x="333074" y="413523"/>
                </a:lnTo>
                <a:lnTo>
                  <a:pt x="0" y="4135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a:off x="6337049" y="5342804"/>
            <a:ext cx="335392" cy="416400"/>
          </a:xfrm>
          <a:custGeom>
            <a:avLst/>
            <a:gdLst/>
            <a:ahLst/>
            <a:cxnLst/>
            <a:rect l="l" t="t" r="r" b="b"/>
            <a:pathLst>
              <a:path w="335392" h="416400">
                <a:moveTo>
                  <a:pt x="0" y="0"/>
                </a:moveTo>
                <a:lnTo>
                  <a:pt x="335391" y="0"/>
                </a:lnTo>
                <a:lnTo>
                  <a:pt x="335391" y="416400"/>
                </a:lnTo>
                <a:lnTo>
                  <a:pt x="0" y="416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17"/>
          <p:cNvSpPr/>
          <p:nvPr/>
        </p:nvSpPr>
        <p:spPr>
          <a:xfrm>
            <a:off x="5934246" y="4855144"/>
            <a:ext cx="335392" cy="416400"/>
          </a:xfrm>
          <a:custGeom>
            <a:avLst/>
            <a:gdLst/>
            <a:ahLst/>
            <a:cxnLst/>
            <a:rect l="l" t="t" r="r" b="b"/>
            <a:pathLst>
              <a:path w="335392" h="416400">
                <a:moveTo>
                  <a:pt x="0" y="0"/>
                </a:moveTo>
                <a:lnTo>
                  <a:pt x="335391" y="0"/>
                </a:lnTo>
                <a:lnTo>
                  <a:pt x="335391" y="416400"/>
                </a:lnTo>
                <a:lnTo>
                  <a:pt x="0" y="416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a:off x="6115749" y="5014048"/>
            <a:ext cx="307776" cy="382114"/>
          </a:xfrm>
          <a:custGeom>
            <a:avLst/>
            <a:gdLst/>
            <a:ahLst/>
            <a:cxnLst/>
            <a:rect l="l" t="t" r="r" b="b"/>
            <a:pathLst>
              <a:path w="307776" h="382114">
                <a:moveTo>
                  <a:pt x="0" y="0"/>
                </a:moveTo>
                <a:lnTo>
                  <a:pt x="307776" y="0"/>
                </a:lnTo>
                <a:lnTo>
                  <a:pt x="307776" y="382114"/>
                </a:lnTo>
                <a:lnTo>
                  <a:pt x="0" y="3821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9" name="Freeform 19"/>
          <p:cNvSpPr/>
          <p:nvPr/>
        </p:nvSpPr>
        <p:spPr>
          <a:xfrm>
            <a:off x="5998958" y="4289036"/>
            <a:ext cx="338091" cy="419751"/>
          </a:xfrm>
          <a:custGeom>
            <a:avLst/>
            <a:gdLst/>
            <a:ahLst/>
            <a:cxnLst/>
            <a:rect l="l" t="t" r="r" b="b"/>
            <a:pathLst>
              <a:path w="338091" h="419751">
                <a:moveTo>
                  <a:pt x="0" y="0"/>
                </a:moveTo>
                <a:lnTo>
                  <a:pt x="338091" y="0"/>
                </a:lnTo>
                <a:lnTo>
                  <a:pt x="338091" y="419752"/>
                </a:lnTo>
                <a:lnTo>
                  <a:pt x="0" y="4197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Freeform 20"/>
          <p:cNvSpPr/>
          <p:nvPr/>
        </p:nvSpPr>
        <p:spPr>
          <a:xfrm>
            <a:off x="6504744" y="4082274"/>
            <a:ext cx="338091" cy="419751"/>
          </a:xfrm>
          <a:custGeom>
            <a:avLst/>
            <a:gdLst/>
            <a:ahLst/>
            <a:cxnLst/>
            <a:rect l="l" t="t" r="r" b="b"/>
            <a:pathLst>
              <a:path w="338091" h="419751">
                <a:moveTo>
                  <a:pt x="0" y="0"/>
                </a:moveTo>
                <a:lnTo>
                  <a:pt x="338091" y="0"/>
                </a:lnTo>
                <a:lnTo>
                  <a:pt x="338091" y="419752"/>
                </a:lnTo>
                <a:lnTo>
                  <a:pt x="0" y="4197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164" y="-711416"/>
            <a:ext cx="1697334" cy="11709831"/>
            <a:chOff x="0" y="0"/>
            <a:chExt cx="447035" cy="3084071"/>
          </a:xfrm>
        </p:grpSpPr>
        <p:sp>
          <p:nvSpPr>
            <p:cNvPr id="3" name="Freeform 3"/>
            <p:cNvSpPr/>
            <p:nvPr/>
          </p:nvSpPr>
          <p:spPr>
            <a:xfrm>
              <a:off x="0" y="0"/>
              <a:ext cx="447035" cy="3084071"/>
            </a:xfrm>
            <a:custGeom>
              <a:avLst/>
              <a:gdLst/>
              <a:ahLst/>
              <a:cxnLst/>
              <a:rect l="l" t="t" r="r" b="b"/>
              <a:pathLst>
                <a:path w="447035" h="3084071">
                  <a:moveTo>
                    <a:pt x="0" y="0"/>
                  </a:moveTo>
                  <a:lnTo>
                    <a:pt x="447035" y="0"/>
                  </a:lnTo>
                  <a:lnTo>
                    <a:pt x="447035" y="3084071"/>
                  </a:lnTo>
                  <a:lnTo>
                    <a:pt x="0" y="3084071"/>
                  </a:lnTo>
                  <a:close/>
                </a:path>
              </a:pathLst>
            </a:custGeom>
            <a:solidFill>
              <a:srgbClr val="206F48"/>
            </a:solidFill>
          </p:spPr>
        </p:sp>
        <p:sp>
          <p:nvSpPr>
            <p:cNvPr id="4" name="TextBox 4"/>
            <p:cNvSpPr txBox="1"/>
            <p:nvPr/>
          </p:nvSpPr>
          <p:spPr>
            <a:xfrm>
              <a:off x="0" y="-76200"/>
              <a:ext cx="447035" cy="3160271"/>
            </a:xfrm>
            <a:prstGeom prst="rect">
              <a:avLst/>
            </a:prstGeom>
          </p:spPr>
          <p:txBody>
            <a:bodyPr lIns="50800" tIns="50800" rIns="50800" bIns="50800" rtlCol="0" anchor="ctr"/>
            <a:lstStyle/>
            <a:p>
              <a:pPr algn="ctr">
                <a:lnSpc>
                  <a:spcPts val="3589"/>
                </a:lnSpc>
              </a:pPr>
              <a:endParaRPr/>
            </a:p>
          </p:txBody>
        </p:sp>
      </p:grpSp>
      <p:sp>
        <p:nvSpPr>
          <p:cNvPr id="5" name="Freeform 5"/>
          <p:cNvSpPr/>
          <p:nvPr/>
        </p:nvSpPr>
        <p:spPr>
          <a:xfrm>
            <a:off x="164649" y="3020462"/>
            <a:ext cx="1444630" cy="1614932"/>
          </a:xfrm>
          <a:custGeom>
            <a:avLst/>
            <a:gdLst/>
            <a:ahLst/>
            <a:cxnLst/>
            <a:rect l="l" t="t" r="r" b="b"/>
            <a:pathLst>
              <a:path w="1444630" h="1614932">
                <a:moveTo>
                  <a:pt x="0" y="0"/>
                </a:moveTo>
                <a:lnTo>
                  <a:pt x="1444630" y="0"/>
                </a:lnTo>
                <a:lnTo>
                  <a:pt x="1444630" y="1614932"/>
                </a:lnTo>
                <a:lnTo>
                  <a:pt x="0" y="16149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AutoShape 6"/>
          <p:cNvSpPr/>
          <p:nvPr/>
        </p:nvSpPr>
        <p:spPr>
          <a:xfrm>
            <a:off x="3653713" y="2051432"/>
            <a:ext cx="1380635" cy="1028105"/>
          </a:xfrm>
          <a:prstGeom prst="line">
            <a:avLst/>
          </a:prstGeom>
          <a:ln w="38100" cap="flat">
            <a:solidFill>
              <a:srgbClr val="206F48"/>
            </a:solidFill>
            <a:prstDash val="solid"/>
            <a:headEnd type="oval" w="lg" len="lg"/>
            <a:tailEnd type="oval" w="lg" len="lg"/>
          </a:ln>
        </p:spPr>
      </p:sp>
      <p:sp>
        <p:nvSpPr>
          <p:cNvPr id="7" name="AutoShape 7"/>
          <p:cNvSpPr/>
          <p:nvPr/>
        </p:nvSpPr>
        <p:spPr>
          <a:xfrm>
            <a:off x="5034348" y="3089063"/>
            <a:ext cx="1277713" cy="929083"/>
          </a:xfrm>
          <a:prstGeom prst="line">
            <a:avLst/>
          </a:prstGeom>
          <a:ln w="38100" cap="flat">
            <a:solidFill>
              <a:srgbClr val="206F48"/>
            </a:solidFill>
            <a:prstDash val="solid"/>
            <a:headEnd type="oval" w="lg" len="lg"/>
            <a:tailEnd type="oval" w="lg" len="lg"/>
          </a:ln>
        </p:spPr>
      </p:sp>
      <p:sp>
        <p:nvSpPr>
          <p:cNvPr id="8" name="AutoShape 8"/>
          <p:cNvSpPr/>
          <p:nvPr/>
        </p:nvSpPr>
        <p:spPr>
          <a:xfrm>
            <a:off x="6335125" y="4020075"/>
            <a:ext cx="1223045" cy="901712"/>
          </a:xfrm>
          <a:prstGeom prst="line">
            <a:avLst/>
          </a:prstGeom>
          <a:ln w="38100" cap="flat">
            <a:solidFill>
              <a:srgbClr val="206F48"/>
            </a:solidFill>
            <a:prstDash val="solid"/>
            <a:headEnd type="oval" w="lg" len="lg"/>
            <a:tailEnd type="oval" w="lg" len="lg"/>
          </a:ln>
        </p:spPr>
      </p:sp>
      <p:sp>
        <p:nvSpPr>
          <p:cNvPr id="9" name="AutoShape 9"/>
          <p:cNvSpPr/>
          <p:nvPr/>
        </p:nvSpPr>
        <p:spPr>
          <a:xfrm>
            <a:off x="7563223" y="4921787"/>
            <a:ext cx="1126082" cy="852157"/>
          </a:xfrm>
          <a:prstGeom prst="line">
            <a:avLst/>
          </a:prstGeom>
          <a:ln w="38100" cap="flat">
            <a:solidFill>
              <a:srgbClr val="206F48"/>
            </a:solidFill>
            <a:prstDash val="solid"/>
            <a:headEnd type="oval" w="lg" len="lg"/>
            <a:tailEnd type="oval" w="lg" len="lg"/>
          </a:ln>
        </p:spPr>
      </p:sp>
      <p:sp>
        <p:nvSpPr>
          <p:cNvPr id="10" name="AutoShape 10"/>
          <p:cNvSpPr/>
          <p:nvPr/>
        </p:nvSpPr>
        <p:spPr>
          <a:xfrm>
            <a:off x="8689304" y="5777294"/>
            <a:ext cx="1380635" cy="1028105"/>
          </a:xfrm>
          <a:prstGeom prst="line">
            <a:avLst/>
          </a:prstGeom>
          <a:ln w="38100" cap="flat">
            <a:solidFill>
              <a:srgbClr val="206F48"/>
            </a:solidFill>
            <a:prstDash val="solid"/>
            <a:headEnd type="oval" w="lg" len="lg"/>
            <a:tailEnd type="oval" w="lg" len="lg"/>
          </a:ln>
        </p:spPr>
      </p:sp>
      <p:sp>
        <p:nvSpPr>
          <p:cNvPr id="11" name="AutoShape 11"/>
          <p:cNvSpPr/>
          <p:nvPr/>
        </p:nvSpPr>
        <p:spPr>
          <a:xfrm>
            <a:off x="10057167" y="6808749"/>
            <a:ext cx="1261804" cy="931504"/>
          </a:xfrm>
          <a:prstGeom prst="line">
            <a:avLst/>
          </a:prstGeom>
          <a:ln w="38100" cap="flat">
            <a:solidFill>
              <a:srgbClr val="206F48"/>
            </a:solidFill>
            <a:prstDash val="solid"/>
            <a:headEnd type="oval" w="lg" len="lg"/>
            <a:tailEnd type="oval" w="lg" len="lg"/>
          </a:ln>
        </p:spPr>
      </p:sp>
      <p:sp>
        <p:nvSpPr>
          <p:cNvPr id="12" name="AutoShape 12"/>
          <p:cNvSpPr/>
          <p:nvPr/>
        </p:nvSpPr>
        <p:spPr>
          <a:xfrm>
            <a:off x="11338127" y="7740252"/>
            <a:ext cx="1261804" cy="957398"/>
          </a:xfrm>
          <a:prstGeom prst="line">
            <a:avLst/>
          </a:prstGeom>
          <a:ln w="38100" cap="flat">
            <a:solidFill>
              <a:srgbClr val="206F48"/>
            </a:solidFill>
            <a:prstDash val="solid"/>
            <a:headEnd type="oval" w="lg" len="lg"/>
            <a:tailEnd type="oval" w="lg" len="lg"/>
          </a:ln>
        </p:spPr>
      </p:sp>
      <p:sp>
        <p:nvSpPr>
          <p:cNvPr id="13" name="AutoShape 13"/>
          <p:cNvSpPr/>
          <p:nvPr/>
        </p:nvSpPr>
        <p:spPr>
          <a:xfrm>
            <a:off x="12596790" y="8678861"/>
            <a:ext cx="1380635" cy="1028105"/>
          </a:xfrm>
          <a:prstGeom prst="line">
            <a:avLst/>
          </a:prstGeom>
          <a:ln w="38100" cap="flat">
            <a:solidFill>
              <a:srgbClr val="206F48"/>
            </a:solidFill>
            <a:prstDash val="solid"/>
            <a:headEnd type="oval" w="lg" len="lg"/>
            <a:tailEnd type="oval" w="lg" len="lg"/>
          </a:ln>
        </p:spPr>
      </p:sp>
      <p:sp>
        <p:nvSpPr>
          <p:cNvPr id="14" name="Freeform 14"/>
          <p:cNvSpPr/>
          <p:nvPr/>
        </p:nvSpPr>
        <p:spPr>
          <a:xfrm>
            <a:off x="6180565" y="1350288"/>
            <a:ext cx="299474" cy="1267004"/>
          </a:xfrm>
          <a:custGeom>
            <a:avLst/>
            <a:gdLst/>
            <a:ahLst/>
            <a:cxnLst/>
            <a:rect l="l" t="t" r="r" b="b"/>
            <a:pathLst>
              <a:path w="299474" h="1267004">
                <a:moveTo>
                  <a:pt x="0" y="0"/>
                </a:moveTo>
                <a:lnTo>
                  <a:pt x="299473" y="0"/>
                </a:lnTo>
                <a:lnTo>
                  <a:pt x="299473" y="1267004"/>
                </a:lnTo>
                <a:lnTo>
                  <a:pt x="0" y="12670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TextBox 15"/>
          <p:cNvSpPr txBox="1"/>
          <p:nvPr/>
        </p:nvSpPr>
        <p:spPr>
          <a:xfrm>
            <a:off x="1856219" y="3236149"/>
            <a:ext cx="3600625" cy="1096582"/>
          </a:xfrm>
          <a:prstGeom prst="rect">
            <a:avLst/>
          </a:prstGeom>
        </p:spPr>
        <p:txBody>
          <a:bodyPr wrap="square" lIns="0" tIns="0" rIns="0" bIns="0" rtlCol="0" anchor="t">
            <a:spAutoFit/>
          </a:bodyPr>
          <a:lstStyle/>
          <a:p>
            <a:pPr algn="ctr">
              <a:lnSpc>
                <a:spcPts val="2879"/>
              </a:lnSpc>
            </a:pPr>
            <a:r>
              <a:rPr lang="en-US" sz="2057" i="1" dirty="0">
                <a:solidFill>
                  <a:srgbClr val="000000"/>
                </a:solidFill>
                <a:latin typeface="Poppins Italics"/>
                <a:ea typeface="Poppins Italics"/>
                <a:cs typeface="Poppins Italics"/>
                <a:sym typeface="Poppins Italics"/>
              </a:rPr>
              <a:t>powered by natural gas with a capacity of 50 tons/hour</a:t>
            </a:r>
          </a:p>
        </p:txBody>
      </p:sp>
      <p:sp>
        <p:nvSpPr>
          <p:cNvPr id="16" name="Freeform 16"/>
          <p:cNvSpPr/>
          <p:nvPr/>
        </p:nvSpPr>
        <p:spPr>
          <a:xfrm>
            <a:off x="1913015" y="3182674"/>
            <a:ext cx="222394" cy="1096582"/>
          </a:xfrm>
          <a:custGeom>
            <a:avLst/>
            <a:gdLst/>
            <a:ahLst/>
            <a:cxnLst/>
            <a:rect l="l" t="t" r="r" b="b"/>
            <a:pathLst>
              <a:path w="208344" h="881457">
                <a:moveTo>
                  <a:pt x="0" y="0"/>
                </a:moveTo>
                <a:lnTo>
                  <a:pt x="208345" y="0"/>
                </a:lnTo>
                <a:lnTo>
                  <a:pt x="208345" y="881457"/>
                </a:lnTo>
                <a:lnTo>
                  <a:pt x="0" y="8814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TextBox 17"/>
          <p:cNvSpPr txBox="1"/>
          <p:nvPr/>
        </p:nvSpPr>
        <p:spPr>
          <a:xfrm>
            <a:off x="11811000" y="3527906"/>
            <a:ext cx="6028323" cy="724686"/>
          </a:xfrm>
          <a:prstGeom prst="rect">
            <a:avLst/>
          </a:prstGeom>
        </p:spPr>
        <p:txBody>
          <a:bodyPr lIns="0" tIns="0" rIns="0" bIns="0" rtlCol="0" anchor="t">
            <a:spAutoFit/>
          </a:bodyPr>
          <a:lstStyle/>
          <a:p>
            <a:pPr algn="ctr">
              <a:lnSpc>
                <a:spcPts val="2879"/>
              </a:lnSpc>
            </a:pPr>
            <a:r>
              <a:rPr lang="en-US" sz="2057" i="1" dirty="0">
                <a:solidFill>
                  <a:srgbClr val="000000"/>
                </a:solidFill>
                <a:latin typeface="Poppins Italics"/>
                <a:ea typeface="Poppins Italics"/>
                <a:cs typeface="Poppins Italics"/>
                <a:sym typeface="Poppins Italics"/>
              </a:rPr>
              <a:t>industrial wastewater treatment plants, stormwater and household sewerage</a:t>
            </a:r>
          </a:p>
        </p:txBody>
      </p:sp>
      <p:sp>
        <p:nvSpPr>
          <p:cNvPr id="18" name="Freeform 18"/>
          <p:cNvSpPr/>
          <p:nvPr/>
        </p:nvSpPr>
        <p:spPr>
          <a:xfrm>
            <a:off x="12014202" y="3255399"/>
            <a:ext cx="299474" cy="1267004"/>
          </a:xfrm>
          <a:custGeom>
            <a:avLst/>
            <a:gdLst/>
            <a:ahLst/>
            <a:cxnLst/>
            <a:rect l="l" t="t" r="r" b="b"/>
            <a:pathLst>
              <a:path w="299474" h="1267004">
                <a:moveTo>
                  <a:pt x="0" y="0"/>
                </a:moveTo>
                <a:lnTo>
                  <a:pt x="299474" y="0"/>
                </a:lnTo>
                <a:lnTo>
                  <a:pt x="299474" y="1267004"/>
                </a:lnTo>
                <a:lnTo>
                  <a:pt x="0" y="12670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9" name="TextBox 19"/>
          <p:cNvSpPr txBox="1"/>
          <p:nvPr/>
        </p:nvSpPr>
        <p:spPr>
          <a:xfrm>
            <a:off x="2989607" y="4645158"/>
            <a:ext cx="5533498" cy="415242"/>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auto enterprise</a:t>
            </a:r>
          </a:p>
        </p:txBody>
      </p:sp>
      <p:sp>
        <p:nvSpPr>
          <p:cNvPr id="20" name="TextBox 20"/>
          <p:cNvSpPr txBox="1"/>
          <p:nvPr/>
        </p:nvSpPr>
        <p:spPr>
          <a:xfrm>
            <a:off x="2989607" y="5097099"/>
            <a:ext cx="4726153" cy="1090750"/>
          </a:xfrm>
          <a:prstGeom prst="rect">
            <a:avLst/>
          </a:prstGeom>
        </p:spPr>
        <p:txBody>
          <a:bodyPr lIns="0" tIns="0" rIns="0" bIns="0" rtlCol="0" anchor="t">
            <a:spAutoFit/>
          </a:bodyPr>
          <a:lstStyle/>
          <a:p>
            <a:pPr algn="ctr">
              <a:lnSpc>
                <a:spcPts val="2879"/>
              </a:lnSpc>
            </a:pPr>
            <a:r>
              <a:rPr lang="en-US" sz="2057" i="1" dirty="0">
                <a:solidFill>
                  <a:srgbClr val="000000"/>
                </a:solidFill>
                <a:latin typeface="Poppins Italics"/>
                <a:ea typeface="Poppins Italics"/>
                <a:cs typeface="Poppins Italics"/>
                <a:sym typeface="Poppins Italics"/>
              </a:rPr>
              <a:t>about 200 pieces of equipment (automobile, tractor, buses and passenger cars)</a:t>
            </a:r>
          </a:p>
        </p:txBody>
      </p:sp>
      <p:sp>
        <p:nvSpPr>
          <p:cNvPr id="21" name="Freeform 21"/>
          <p:cNvSpPr/>
          <p:nvPr/>
        </p:nvSpPr>
        <p:spPr>
          <a:xfrm>
            <a:off x="2989607" y="5047072"/>
            <a:ext cx="299474" cy="1267004"/>
          </a:xfrm>
          <a:custGeom>
            <a:avLst/>
            <a:gdLst/>
            <a:ahLst/>
            <a:cxnLst/>
            <a:rect l="l" t="t" r="r" b="b"/>
            <a:pathLst>
              <a:path w="299474" h="1267004">
                <a:moveTo>
                  <a:pt x="0" y="0"/>
                </a:moveTo>
                <a:lnTo>
                  <a:pt x="299473" y="0"/>
                </a:lnTo>
                <a:lnTo>
                  <a:pt x="299473" y="1267004"/>
                </a:lnTo>
                <a:lnTo>
                  <a:pt x="0" y="12670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TextBox 22"/>
          <p:cNvSpPr txBox="1"/>
          <p:nvPr/>
        </p:nvSpPr>
        <p:spPr>
          <a:xfrm>
            <a:off x="4138589" y="6530749"/>
            <a:ext cx="6601277" cy="415242"/>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railway section</a:t>
            </a:r>
          </a:p>
        </p:txBody>
      </p:sp>
      <p:sp>
        <p:nvSpPr>
          <p:cNvPr id="23" name="TextBox 23"/>
          <p:cNvSpPr txBox="1"/>
          <p:nvPr/>
        </p:nvSpPr>
        <p:spPr>
          <a:xfrm>
            <a:off x="4426115" y="6948852"/>
            <a:ext cx="5862114" cy="1090750"/>
          </a:xfrm>
          <a:prstGeom prst="rect">
            <a:avLst/>
          </a:prstGeom>
        </p:spPr>
        <p:txBody>
          <a:bodyPr lIns="0" tIns="0" rIns="0" bIns="0" rtlCol="0" anchor="t">
            <a:spAutoFit/>
          </a:bodyPr>
          <a:lstStyle/>
          <a:p>
            <a:pPr algn="ctr">
              <a:lnSpc>
                <a:spcPts val="2879"/>
              </a:lnSpc>
            </a:pPr>
            <a:r>
              <a:rPr lang="en-US" sz="2057" i="1" dirty="0">
                <a:solidFill>
                  <a:srgbClr val="000000"/>
                </a:solidFill>
                <a:latin typeface="Poppins Italics"/>
                <a:ea typeface="Poppins Italics"/>
                <a:cs typeface="Poppins Italics"/>
                <a:sym typeface="Poppins Italics"/>
              </a:rPr>
              <a:t>14 tracks with the possibility of unloading grain, ammonia, meal, heavy and containerized cargo</a:t>
            </a:r>
          </a:p>
        </p:txBody>
      </p:sp>
      <p:sp>
        <p:nvSpPr>
          <p:cNvPr id="24" name="Freeform 24"/>
          <p:cNvSpPr/>
          <p:nvPr/>
        </p:nvSpPr>
        <p:spPr>
          <a:xfrm>
            <a:off x="4272367" y="6816909"/>
            <a:ext cx="299474" cy="1267004"/>
          </a:xfrm>
          <a:custGeom>
            <a:avLst/>
            <a:gdLst/>
            <a:ahLst/>
            <a:cxnLst/>
            <a:rect l="l" t="t" r="r" b="b"/>
            <a:pathLst>
              <a:path w="299474" h="1267004">
                <a:moveTo>
                  <a:pt x="0" y="0"/>
                </a:moveTo>
                <a:lnTo>
                  <a:pt x="299473" y="0"/>
                </a:lnTo>
                <a:lnTo>
                  <a:pt x="299473" y="1267004"/>
                </a:lnTo>
                <a:lnTo>
                  <a:pt x="0" y="12670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5" name="TextBox 25"/>
          <p:cNvSpPr txBox="1"/>
          <p:nvPr/>
        </p:nvSpPr>
        <p:spPr>
          <a:xfrm>
            <a:off x="8065781" y="9058649"/>
            <a:ext cx="4566817" cy="728800"/>
          </a:xfrm>
          <a:prstGeom prst="rect">
            <a:avLst/>
          </a:prstGeom>
        </p:spPr>
        <p:txBody>
          <a:bodyPr lIns="0" tIns="0" rIns="0" bIns="0" rtlCol="0" anchor="t">
            <a:spAutoFit/>
          </a:bodyPr>
          <a:lstStyle/>
          <a:p>
            <a:pPr algn="ctr">
              <a:lnSpc>
                <a:spcPts val="2879"/>
              </a:lnSpc>
            </a:pPr>
            <a:r>
              <a:rPr lang="en-US" sz="2057" i="1" dirty="0">
                <a:solidFill>
                  <a:srgbClr val="000000"/>
                </a:solidFill>
                <a:latin typeface="Poppins Italics"/>
                <a:ea typeface="Poppins Italics"/>
                <a:cs typeface="Poppins Italics"/>
                <a:sym typeface="Poppins Italics"/>
              </a:rPr>
              <a:t>4 residential buildings with 252 apartments</a:t>
            </a:r>
          </a:p>
        </p:txBody>
      </p:sp>
      <p:sp>
        <p:nvSpPr>
          <p:cNvPr id="26" name="Freeform 26"/>
          <p:cNvSpPr/>
          <p:nvPr/>
        </p:nvSpPr>
        <p:spPr>
          <a:xfrm>
            <a:off x="7954223" y="8858250"/>
            <a:ext cx="223117" cy="943956"/>
          </a:xfrm>
          <a:custGeom>
            <a:avLst/>
            <a:gdLst/>
            <a:ahLst/>
            <a:cxnLst/>
            <a:rect l="l" t="t" r="r" b="b"/>
            <a:pathLst>
              <a:path w="223117" h="943956">
                <a:moveTo>
                  <a:pt x="0" y="0"/>
                </a:moveTo>
                <a:lnTo>
                  <a:pt x="223117" y="0"/>
                </a:lnTo>
                <a:lnTo>
                  <a:pt x="223117" y="943956"/>
                </a:lnTo>
                <a:lnTo>
                  <a:pt x="0" y="9439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7" name="Freeform 27"/>
          <p:cNvSpPr/>
          <p:nvPr/>
        </p:nvSpPr>
        <p:spPr>
          <a:xfrm>
            <a:off x="179621" y="5873644"/>
            <a:ext cx="1469977" cy="1469977"/>
          </a:xfrm>
          <a:custGeom>
            <a:avLst/>
            <a:gdLst/>
            <a:ahLst/>
            <a:cxnLst/>
            <a:rect l="l" t="t" r="r" b="b"/>
            <a:pathLst>
              <a:path w="1469977" h="1469977">
                <a:moveTo>
                  <a:pt x="0" y="0"/>
                </a:moveTo>
                <a:lnTo>
                  <a:pt x="1469977" y="0"/>
                </a:lnTo>
                <a:lnTo>
                  <a:pt x="1469977" y="1469977"/>
                </a:lnTo>
                <a:lnTo>
                  <a:pt x="0" y="14699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28" name="Group 28"/>
          <p:cNvGrpSpPr/>
          <p:nvPr/>
        </p:nvGrpSpPr>
        <p:grpSpPr>
          <a:xfrm>
            <a:off x="1743498" y="0"/>
            <a:ext cx="16544502" cy="1164922"/>
            <a:chOff x="0" y="0"/>
            <a:chExt cx="4357400" cy="306811"/>
          </a:xfrm>
        </p:grpSpPr>
        <p:sp>
          <p:nvSpPr>
            <p:cNvPr id="29" name="Freeform 29"/>
            <p:cNvSpPr/>
            <p:nvPr/>
          </p:nvSpPr>
          <p:spPr>
            <a:xfrm>
              <a:off x="0" y="0"/>
              <a:ext cx="4357400" cy="306811"/>
            </a:xfrm>
            <a:custGeom>
              <a:avLst/>
              <a:gdLst/>
              <a:ahLst/>
              <a:cxnLst/>
              <a:rect l="l" t="t" r="r" b="b"/>
              <a:pathLst>
                <a:path w="4357400" h="306811">
                  <a:moveTo>
                    <a:pt x="0" y="0"/>
                  </a:moveTo>
                  <a:lnTo>
                    <a:pt x="4357400" y="0"/>
                  </a:lnTo>
                  <a:lnTo>
                    <a:pt x="4357400" y="306811"/>
                  </a:lnTo>
                  <a:lnTo>
                    <a:pt x="0" y="306811"/>
                  </a:lnTo>
                  <a:close/>
                </a:path>
              </a:pathLst>
            </a:custGeom>
            <a:solidFill>
              <a:srgbClr val="206F48"/>
            </a:solidFill>
          </p:spPr>
        </p:sp>
        <p:sp>
          <p:nvSpPr>
            <p:cNvPr id="30" name="TextBox 30"/>
            <p:cNvSpPr txBox="1"/>
            <p:nvPr/>
          </p:nvSpPr>
          <p:spPr>
            <a:xfrm>
              <a:off x="0" y="-76200"/>
              <a:ext cx="4357400" cy="383011"/>
            </a:xfrm>
            <a:prstGeom prst="rect">
              <a:avLst/>
            </a:prstGeom>
          </p:spPr>
          <p:txBody>
            <a:bodyPr lIns="50800" tIns="50800" rIns="50800" bIns="50800" rtlCol="0" anchor="ctr"/>
            <a:lstStyle/>
            <a:p>
              <a:pPr algn="ctr">
                <a:lnSpc>
                  <a:spcPts val="3589"/>
                </a:lnSpc>
              </a:pPr>
              <a:endParaRPr/>
            </a:p>
          </p:txBody>
        </p:sp>
      </p:grpSp>
      <p:sp>
        <p:nvSpPr>
          <p:cNvPr id="31" name="Freeform 31"/>
          <p:cNvSpPr/>
          <p:nvPr/>
        </p:nvSpPr>
        <p:spPr>
          <a:xfrm>
            <a:off x="138831" y="901486"/>
            <a:ext cx="1594544" cy="1237946"/>
          </a:xfrm>
          <a:custGeom>
            <a:avLst/>
            <a:gdLst/>
            <a:ahLst/>
            <a:cxnLst/>
            <a:rect l="l" t="t" r="r" b="b"/>
            <a:pathLst>
              <a:path w="1594544" h="1237946">
                <a:moveTo>
                  <a:pt x="0" y="0"/>
                </a:moveTo>
                <a:lnTo>
                  <a:pt x="1594544" y="0"/>
                </a:lnTo>
                <a:lnTo>
                  <a:pt x="1594544" y="1237946"/>
                </a:lnTo>
                <a:lnTo>
                  <a:pt x="0" y="12379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2" name="Freeform 32"/>
          <p:cNvSpPr/>
          <p:nvPr/>
        </p:nvSpPr>
        <p:spPr>
          <a:xfrm>
            <a:off x="150897" y="8589365"/>
            <a:ext cx="1527426" cy="1077530"/>
          </a:xfrm>
          <a:custGeom>
            <a:avLst/>
            <a:gdLst/>
            <a:ahLst/>
            <a:cxnLst/>
            <a:rect l="l" t="t" r="r" b="b"/>
            <a:pathLst>
              <a:path w="1527426" h="1077530">
                <a:moveTo>
                  <a:pt x="0" y="0"/>
                </a:moveTo>
                <a:lnTo>
                  <a:pt x="1527426" y="0"/>
                </a:lnTo>
                <a:lnTo>
                  <a:pt x="1527426" y="1077530"/>
                </a:lnTo>
                <a:lnTo>
                  <a:pt x="0" y="107753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3" name="TextBox 33"/>
          <p:cNvSpPr txBox="1"/>
          <p:nvPr/>
        </p:nvSpPr>
        <p:spPr>
          <a:xfrm>
            <a:off x="3757388" y="1548835"/>
            <a:ext cx="2533000" cy="851259"/>
          </a:xfrm>
          <a:prstGeom prst="rect">
            <a:avLst/>
          </a:prstGeom>
        </p:spPr>
        <p:txBody>
          <a:bodyPr wrap="square"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mini-thermal power plant</a:t>
            </a:r>
          </a:p>
        </p:txBody>
      </p:sp>
      <p:sp>
        <p:nvSpPr>
          <p:cNvPr id="34" name="TextBox 34"/>
          <p:cNvSpPr txBox="1"/>
          <p:nvPr/>
        </p:nvSpPr>
        <p:spPr>
          <a:xfrm>
            <a:off x="6312062" y="1463309"/>
            <a:ext cx="6601277" cy="1090750"/>
          </a:xfrm>
          <a:prstGeom prst="rect">
            <a:avLst/>
          </a:prstGeom>
        </p:spPr>
        <p:txBody>
          <a:bodyPr wrap="square" lIns="0" tIns="0" rIns="0" bIns="0" rtlCol="0" anchor="t">
            <a:spAutoFit/>
          </a:bodyPr>
          <a:lstStyle/>
          <a:p>
            <a:pPr algn="ctr">
              <a:lnSpc>
                <a:spcPts val="2879"/>
              </a:lnSpc>
            </a:pPr>
            <a:r>
              <a:rPr lang="en-US" sz="2057" i="1" dirty="0">
                <a:solidFill>
                  <a:srgbClr val="000000"/>
                </a:solidFill>
                <a:latin typeface="Poppins Italics"/>
                <a:ea typeface="Poppins Italics"/>
                <a:cs typeface="Poppins Italics"/>
                <a:sym typeface="Poppins Italics"/>
              </a:rPr>
              <a:t>electric capacity - 25 MW; steam turbine with a steam power boiler with a capacity of 210 tons/hour</a:t>
            </a:r>
          </a:p>
        </p:txBody>
      </p:sp>
      <p:sp>
        <p:nvSpPr>
          <p:cNvPr id="35" name="TextBox 35"/>
          <p:cNvSpPr txBox="1"/>
          <p:nvPr/>
        </p:nvSpPr>
        <p:spPr>
          <a:xfrm>
            <a:off x="946541" y="2814151"/>
            <a:ext cx="5533498" cy="415242"/>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boiler plant</a:t>
            </a:r>
          </a:p>
        </p:txBody>
      </p:sp>
      <p:sp>
        <p:nvSpPr>
          <p:cNvPr id="36" name="TextBox 36"/>
          <p:cNvSpPr txBox="1"/>
          <p:nvPr/>
        </p:nvSpPr>
        <p:spPr>
          <a:xfrm>
            <a:off x="6466315" y="3650293"/>
            <a:ext cx="5533498" cy="851259"/>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complex of sewage treatment plants</a:t>
            </a:r>
          </a:p>
        </p:txBody>
      </p:sp>
      <p:sp>
        <p:nvSpPr>
          <p:cNvPr id="37" name="TextBox 37"/>
          <p:cNvSpPr txBox="1"/>
          <p:nvPr/>
        </p:nvSpPr>
        <p:spPr>
          <a:xfrm>
            <a:off x="8713564" y="5431596"/>
            <a:ext cx="7314480" cy="415242"/>
          </a:xfrm>
          <a:prstGeom prst="rect">
            <a:avLst/>
          </a:prstGeom>
        </p:spPr>
        <p:txBody>
          <a:bodyPr wrap="square"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water intake and water treatment system</a:t>
            </a:r>
          </a:p>
        </p:txBody>
      </p:sp>
      <p:sp>
        <p:nvSpPr>
          <p:cNvPr id="38" name="TextBox 38"/>
          <p:cNvSpPr txBox="1"/>
          <p:nvPr/>
        </p:nvSpPr>
        <p:spPr>
          <a:xfrm>
            <a:off x="11008156" y="7005715"/>
            <a:ext cx="7314480" cy="871040"/>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mechanical repair plant and pallet production line</a:t>
            </a:r>
          </a:p>
        </p:txBody>
      </p:sp>
      <p:sp>
        <p:nvSpPr>
          <p:cNvPr id="39" name="TextBox 39"/>
          <p:cNvSpPr txBox="1"/>
          <p:nvPr/>
        </p:nvSpPr>
        <p:spPr>
          <a:xfrm>
            <a:off x="7114136" y="8482001"/>
            <a:ext cx="6601277" cy="415242"/>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housing for employees</a:t>
            </a:r>
          </a:p>
        </p:txBody>
      </p:sp>
      <p:sp>
        <p:nvSpPr>
          <p:cNvPr id="40" name="TextBox 40"/>
          <p:cNvSpPr txBox="1"/>
          <p:nvPr/>
        </p:nvSpPr>
        <p:spPr>
          <a:xfrm>
            <a:off x="13687704" y="9284107"/>
            <a:ext cx="2668724" cy="415242"/>
          </a:xfrm>
          <a:prstGeom prst="rect">
            <a:avLst/>
          </a:prstGeom>
        </p:spPr>
        <p:txBody>
          <a:bodyPr lIns="0" tIns="0" rIns="0" bIns="0" rtlCol="0" anchor="t">
            <a:spAutoFit/>
          </a:bodyPr>
          <a:lstStyle/>
          <a:p>
            <a:pPr algn="ctr">
              <a:lnSpc>
                <a:spcPts val="3439"/>
              </a:lnSpc>
            </a:pPr>
            <a:r>
              <a:rPr lang="en-US" sz="2457" b="1" dirty="0">
                <a:solidFill>
                  <a:srgbClr val="206F48"/>
                </a:solidFill>
                <a:latin typeface="Poppins Bold"/>
                <a:ea typeface="Poppins Bold"/>
                <a:cs typeface="Poppins Bold"/>
                <a:sym typeface="Poppins Bold"/>
              </a:rPr>
              <a:t>canteen</a:t>
            </a:r>
          </a:p>
        </p:txBody>
      </p:sp>
      <p:sp>
        <p:nvSpPr>
          <p:cNvPr id="41" name="TextBox 41"/>
          <p:cNvSpPr txBox="1"/>
          <p:nvPr/>
        </p:nvSpPr>
        <p:spPr>
          <a:xfrm>
            <a:off x="1743498" y="267900"/>
            <a:ext cx="16544502" cy="730969"/>
          </a:xfrm>
          <a:prstGeom prst="rect">
            <a:avLst/>
          </a:prstGeom>
        </p:spPr>
        <p:txBody>
          <a:bodyPr lIns="0" tIns="0" rIns="0" bIns="0" rtlCol="0" anchor="t">
            <a:spAutoFit/>
          </a:bodyPr>
          <a:lstStyle/>
          <a:p>
            <a:pPr algn="ctr">
              <a:lnSpc>
                <a:spcPts val="5742"/>
              </a:lnSpc>
            </a:pPr>
            <a:r>
              <a:rPr lang="en-US" sz="5859" b="1" dirty="0">
                <a:solidFill>
                  <a:srgbClr val="FFDE59"/>
                </a:solidFill>
                <a:latin typeface="Bebas Neue Bold"/>
                <a:ea typeface="Bebas Neue Bold"/>
                <a:cs typeface="Bebas Neue Bold"/>
                <a:sym typeface="Bebas Neue Bold"/>
              </a:rPr>
              <a:t>I</a:t>
            </a:r>
            <a:r>
              <a:rPr lang="en-US" sz="5859" b="1" dirty="0">
                <a:solidFill>
                  <a:schemeClr val="bg1"/>
                </a:solidFill>
                <a:latin typeface="Bebas Neue Bold"/>
                <a:ea typeface="Bebas Neue Bold"/>
                <a:cs typeface="Bebas Neue Bold"/>
                <a:sym typeface="Bebas Neue Bold"/>
              </a:rPr>
              <a:t>NFRASTRUCTURE</a:t>
            </a:r>
            <a:r>
              <a:rPr lang="en-US" sz="5859" b="1" dirty="0">
                <a:solidFill>
                  <a:srgbClr val="FFDE59"/>
                </a:solidFill>
                <a:latin typeface="Bebas Neue Bold"/>
                <a:ea typeface="Bebas Neue Bold"/>
                <a:cs typeface="Bebas Neue Bold"/>
                <a:sym typeface="Bebas Neue Bold"/>
              </a:rPr>
              <a:t> F</a:t>
            </a:r>
            <a:r>
              <a:rPr lang="en-US" sz="5859" b="1" dirty="0">
                <a:solidFill>
                  <a:schemeClr val="bg1"/>
                </a:solidFill>
                <a:latin typeface="Bebas Neue Bold"/>
                <a:ea typeface="Bebas Neue Bold"/>
                <a:cs typeface="Bebas Neue Bold"/>
                <a:sym typeface="Bebas Neue Bold"/>
              </a:rPr>
              <a:t>ACILITIES </a:t>
            </a:r>
            <a:r>
              <a:rPr lang="en-US" sz="5859" b="1" dirty="0">
                <a:solidFill>
                  <a:srgbClr val="FFDE59"/>
                </a:solidFill>
                <a:latin typeface="Bebas Neue Bold"/>
                <a:ea typeface="Bebas Neue Bold"/>
                <a:cs typeface="Bebas Neue Bold"/>
                <a:sym typeface="Bebas Neue Bold"/>
              </a:rPr>
              <a:t>AND A</a:t>
            </a:r>
            <a:r>
              <a:rPr lang="en-US" sz="5859" b="1" dirty="0">
                <a:solidFill>
                  <a:schemeClr val="bg1"/>
                </a:solidFill>
                <a:latin typeface="Bebas Neue Bold"/>
                <a:ea typeface="Bebas Neue Bold"/>
                <a:cs typeface="Bebas Neue Bold"/>
                <a:sym typeface="Bebas Neue Bold"/>
              </a:rPr>
              <a:t>UXILIARY</a:t>
            </a:r>
            <a:r>
              <a:rPr lang="en-US" sz="5859" b="1" dirty="0">
                <a:solidFill>
                  <a:srgbClr val="FFDE59"/>
                </a:solidFill>
                <a:latin typeface="Bebas Neue Bold"/>
                <a:ea typeface="Bebas Neue Bold"/>
                <a:cs typeface="Bebas Neue Bold"/>
                <a:sym typeface="Bebas Neue Bold"/>
              </a:rPr>
              <a:t> I</a:t>
            </a:r>
            <a:r>
              <a:rPr lang="en-US" sz="5859" b="1" dirty="0">
                <a:solidFill>
                  <a:schemeClr val="bg1"/>
                </a:solidFill>
                <a:latin typeface="Bebas Neue Bold"/>
                <a:ea typeface="Bebas Neue Bold"/>
                <a:cs typeface="Bebas Neue Bold"/>
                <a:sym typeface="Bebas Neue Bold"/>
              </a:rPr>
              <a:t>NDUSTRIES</a:t>
            </a: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003603" y="2560685"/>
            <a:ext cx="2351177" cy="2161604"/>
          </a:xfrm>
          <a:custGeom>
            <a:avLst/>
            <a:gdLst/>
            <a:ahLst/>
            <a:cxnLst/>
            <a:rect l="l" t="t" r="r" b="b"/>
            <a:pathLst>
              <a:path w="2351177" h="2161604">
                <a:moveTo>
                  <a:pt x="0" y="0"/>
                </a:moveTo>
                <a:lnTo>
                  <a:pt x="2351177" y="0"/>
                </a:lnTo>
                <a:lnTo>
                  <a:pt x="2351177" y="2161604"/>
                </a:lnTo>
                <a:lnTo>
                  <a:pt x="0" y="2161604"/>
                </a:lnTo>
                <a:lnTo>
                  <a:pt x="0" y="0"/>
                </a:lnTo>
                <a:close/>
              </a:path>
            </a:pathLst>
          </a:custGeom>
          <a:blipFill>
            <a:blip r:embed="rId2">
              <a:alphaModFix amt="43000"/>
              <a:extLst>
                <a:ext uri="{96DAC541-7B7A-43D3-8B79-37D633B846F1}">
                  <asvg:svgBlip xmlns:asvg="http://schemas.microsoft.com/office/drawing/2016/SVG/main" r:embed="rId3"/>
                </a:ext>
              </a:extLst>
            </a:blip>
            <a:stretch>
              <a:fillRect/>
            </a:stretch>
          </a:blipFill>
        </p:spPr>
      </p:sp>
      <p:sp>
        <p:nvSpPr>
          <p:cNvPr id="3" name="AutoShape 3"/>
          <p:cNvSpPr/>
          <p:nvPr/>
        </p:nvSpPr>
        <p:spPr>
          <a:xfrm flipH="1" flipV="1">
            <a:off x="5776556" y="995030"/>
            <a:ext cx="18797" cy="3533510"/>
          </a:xfrm>
          <a:prstGeom prst="line">
            <a:avLst/>
          </a:prstGeom>
          <a:ln w="38100" cap="flat">
            <a:solidFill>
              <a:srgbClr val="000000"/>
            </a:solidFill>
            <a:prstDash val="solid"/>
            <a:headEnd type="none" w="sm" len="sm"/>
            <a:tailEnd type="none" w="sm" len="sm"/>
          </a:ln>
        </p:spPr>
      </p:sp>
      <p:grpSp>
        <p:nvGrpSpPr>
          <p:cNvPr id="4" name="Group 4"/>
          <p:cNvGrpSpPr/>
          <p:nvPr/>
        </p:nvGrpSpPr>
        <p:grpSpPr>
          <a:xfrm>
            <a:off x="0" y="0"/>
            <a:ext cx="18263937" cy="1084085"/>
            <a:chOff x="0" y="0"/>
            <a:chExt cx="4810255" cy="285520"/>
          </a:xfrm>
        </p:grpSpPr>
        <p:sp>
          <p:nvSpPr>
            <p:cNvPr id="5" name="Freeform 5"/>
            <p:cNvSpPr/>
            <p:nvPr/>
          </p:nvSpPr>
          <p:spPr>
            <a:xfrm>
              <a:off x="0" y="0"/>
              <a:ext cx="4810255" cy="285520"/>
            </a:xfrm>
            <a:custGeom>
              <a:avLst/>
              <a:gdLst/>
              <a:ahLst/>
              <a:cxnLst/>
              <a:rect l="l" t="t" r="r" b="b"/>
              <a:pathLst>
                <a:path w="4810255" h="285520">
                  <a:moveTo>
                    <a:pt x="0" y="0"/>
                  </a:moveTo>
                  <a:lnTo>
                    <a:pt x="4810255" y="0"/>
                  </a:lnTo>
                  <a:lnTo>
                    <a:pt x="4810255" y="285520"/>
                  </a:lnTo>
                  <a:lnTo>
                    <a:pt x="0" y="285520"/>
                  </a:lnTo>
                  <a:close/>
                </a:path>
              </a:pathLst>
            </a:custGeom>
            <a:solidFill>
              <a:srgbClr val="206F48"/>
            </a:solidFill>
          </p:spPr>
        </p:sp>
        <p:sp>
          <p:nvSpPr>
            <p:cNvPr id="6" name="TextBox 6"/>
            <p:cNvSpPr txBox="1"/>
            <p:nvPr/>
          </p:nvSpPr>
          <p:spPr>
            <a:xfrm>
              <a:off x="0" y="-76200"/>
              <a:ext cx="4810255" cy="361720"/>
            </a:xfrm>
            <a:prstGeom prst="rect">
              <a:avLst/>
            </a:prstGeom>
          </p:spPr>
          <p:txBody>
            <a:bodyPr lIns="50800" tIns="50800" rIns="50800" bIns="50800" rtlCol="0" anchor="ctr"/>
            <a:lstStyle/>
            <a:p>
              <a:pPr algn="ctr">
                <a:lnSpc>
                  <a:spcPts val="3589"/>
                </a:lnSpc>
              </a:pPr>
              <a:endParaRPr/>
            </a:p>
          </p:txBody>
        </p:sp>
      </p:grpSp>
      <p:sp>
        <p:nvSpPr>
          <p:cNvPr id="7" name="AutoShape 7"/>
          <p:cNvSpPr/>
          <p:nvPr/>
        </p:nvSpPr>
        <p:spPr>
          <a:xfrm flipH="1">
            <a:off x="5776556" y="1660066"/>
            <a:ext cx="1299902" cy="0"/>
          </a:xfrm>
          <a:prstGeom prst="line">
            <a:avLst/>
          </a:prstGeom>
          <a:ln w="38100" cap="flat">
            <a:solidFill>
              <a:srgbClr val="000000"/>
            </a:solidFill>
            <a:prstDash val="solid"/>
            <a:headEnd type="none" w="sm" len="sm"/>
            <a:tailEnd type="none" w="sm" len="sm"/>
          </a:ln>
        </p:spPr>
      </p:sp>
      <p:sp>
        <p:nvSpPr>
          <p:cNvPr id="8" name="AutoShape 8"/>
          <p:cNvSpPr/>
          <p:nvPr/>
        </p:nvSpPr>
        <p:spPr>
          <a:xfrm flipH="1">
            <a:off x="5795411" y="2753494"/>
            <a:ext cx="1299902" cy="0"/>
          </a:xfrm>
          <a:prstGeom prst="line">
            <a:avLst/>
          </a:prstGeom>
          <a:ln w="38100" cap="flat">
            <a:solidFill>
              <a:srgbClr val="000000"/>
            </a:solidFill>
            <a:prstDash val="solid"/>
            <a:headEnd type="none" w="sm" len="sm"/>
            <a:tailEnd type="none" w="sm" len="sm"/>
          </a:ln>
        </p:spPr>
      </p:sp>
      <p:sp>
        <p:nvSpPr>
          <p:cNvPr id="9" name="AutoShape 9"/>
          <p:cNvSpPr/>
          <p:nvPr/>
        </p:nvSpPr>
        <p:spPr>
          <a:xfrm flipH="1">
            <a:off x="5776556" y="3575073"/>
            <a:ext cx="1299902" cy="0"/>
          </a:xfrm>
          <a:prstGeom prst="line">
            <a:avLst/>
          </a:prstGeom>
          <a:ln w="38100" cap="flat">
            <a:solidFill>
              <a:srgbClr val="000000"/>
            </a:solidFill>
            <a:prstDash val="solid"/>
            <a:headEnd type="none" w="sm" len="sm"/>
            <a:tailEnd type="none" w="sm" len="sm"/>
          </a:ln>
        </p:spPr>
      </p:sp>
      <p:sp>
        <p:nvSpPr>
          <p:cNvPr id="10" name="AutoShape 10"/>
          <p:cNvSpPr/>
          <p:nvPr/>
        </p:nvSpPr>
        <p:spPr>
          <a:xfrm flipH="1">
            <a:off x="5795411" y="4511958"/>
            <a:ext cx="1299902" cy="0"/>
          </a:xfrm>
          <a:prstGeom prst="line">
            <a:avLst/>
          </a:prstGeom>
          <a:ln w="38100" cap="flat">
            <a:solidFill>
              <a:srgbClr val="000000"/>
            </a:solidFill>
            <a:prstDash val="solid"/>
            <a:headEnd type="none" w="sm" len="sm"/>
            <a:tailEnd type="none" w="sm" len="sm"/>
          </a:ln>
        </p:spPr>
      </p:sp>
      <p:sp>
        <p:nvSpPr>
          <p:cNvPr id="11" name="Freeform 11"/>
          <p:cNvSpPr/>
          <p:nvPr/>
        </p:nvSpPr>
        <p:spPr>
          <a:xfrm>
            <a:off x="5364691" y="5690273"/>
            <a:ext cx="379523" cy="377362"/>
          </a:xfrm>
          <a:custGeom>
            <a:avLst/>
            <a:gdLst/>
            <a:ahLst/>
            <a:cxnLst/>
            <a:rect l="l" t="t" r="r" b="b"/>
            <a:pathLst>
              <a:path w="379523" h="377362">
                <a:moveTo>
                  <a:pt x="0" y="0"/>
                </a:moveTo>
                <a:lnTo>
                  <a:pt x="379523" y="0"/>
                </a:lnTo>
                <a:lnTo>
                  <a:pt x="379523" y="377362"/>
                </a:lnTo>
                <a:lnTo>
                  <a:pt x="0" y="3773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2" name="Group 12"/>
          <p:cNvGrpSpPr/>
          <p:nvPr/>
        </p:nvGrpSpPr>
        <p:grpSpPr>
          <a:xfrm>
            <a:off x="573284" y="4941830"/>
            <a:ext cx="18263937" cy="580038"/>
            <a:chOff x="0" y="0"/>
            <a:chExt cx="4810255" cy="152767"/>
          </a:xfrm>
        </p:grpSpPr>
        <p:sp>
          <p:nvSpPr>
            <p:cNvPr id="13" name="Freeform 13"/>
            <p:cNvSpPr/>
            <p:nvPr/>
          </p:nvSpPr>
          <p:spPr>
            <a:xfrm>
              <a:off x="0" y="0"/>
              <a:ext cx="4810255" cy="152767"/>
            </a:xfrm>
            <a:custGeom>
              <a:avLst/>
              <a:gdLst/>
              <a:ahLst/>
              <a:cxnLst/>
              <a:rect l="l" t="t" r="r" b="b"/>
              <a:pathLst>
                <a:path w="4810255" h="152767">
                  <a:moveTo>
                    <a:pt x="0" y="0"/>
                  </a:moveTo>
                  <a:lnTo>
                    <a:pt x="4810255" y="0"/>
                  </a:lnTo>
                  <a:lnTo>
                    <a:pt x="4810255" y="152767"/>
                  </a:lnTo>
                  <a:lnTo>
                    <a:pt x="0" y="152767"/>
                  </a:lnTo>
                  <a:close/>
                </a:path>
              </a:pathLst>
            </a:custGeom>
            <a:solidFill>
              <a:srgbClr val="206F48"/>
            </a:solidFill>
          </p:spPr>
        </p:sp>
        <p:sp>
          <p:nvSpPr>
            <p:cNvPr id="14" name="TextBox 14"/>
            <p:cNvSpPr txBox="1"/>
            <p:nvPr/>
          </p:nvSpPr>
          <p:spPr>
            <a:xfrm>
              <a:off x="0" y="-76200"/>
              <a:ext cx="4810255" cy="228967"/>
            </a:xfrm>
            <a:prstGeom prst="rect">
              <a:avLst/>
            </a:prstGeom>
          </p:spPr>
          <p:txBody>
            <a:bodyPr lIns="50800" tIns="50800" rIns="50800" bIns="50800" rtlCol="0" anchor="ctr"/>
            <a:lstStyle/>
            <a:p>
              <a:pPr algn="ctr">
                <a:lnSpc>
                  <a:spcPts val="3589"/>
                </a:lnSpc>
              </a:pPr>
              <a:endParaRPr/>
            </a:p>
          </p:txBody>
        </p:sp>
      </p:grpSp>
      <p:grpSp>
        <p:nvGrpSpPr>
          <p:cNvPr id="15" name="Group 15"/>
          <p:cNvGrpSpPr/>
          <p:nvPr/>
        </p:nvGrpSpPr>
        <p:grpSpPr>
          <a:xfrm>
            <a:off x="0" y="0"/>
            <a:ext cx="5269271" cy="10287000"/>
            <a:chOff x="0" y="0"/>
            <a:chExt cx="816348" cy="1593725"/>
          </a:xfrm>
        </p:grpSpPr>
        <p:sp>
          <p:nvSpPr>
            <p:cNvPr id="16" name="Freeform 16"/>
            <p:cNvSpPr/>
            <p:nvPr/>
          </p:nvSpPr>
          <p:spPr>
            <a:xfrm>
              <a:off x="0" y="0"/>
              <a:ext cx="816348" cy="1593725"/>
            </a:xfrm>
            <a:custGeom>
              <a:avLst/>
              <a:gdLst/>
              <a:ahLst/>
              <a:cxnLst/>
              <a:rect l="l" t="t" r="r" b="b"/>
              <a:pathLst>
                <a:path w="816348" h="1593725">
                  <a:moveTo>
                    <a:pt x="0" y="0"/>
                  </a:moveTo>
                  <a:lnTo>
                    <a:pt x="816348" y="0"/>
                  </a:lnTo>
                  <a:lnTo>
                    <a:pt x="816348" y="1593725"/>
                  </a:lnTo>
                  <a:lnTo>
                    <a:pt x="0" y="1593725"/>
                  </a:lnTo>
                  <a:close/>
                </a:path>
              </a:pathLst>
            </a:custGeom>
            <a:blipFill>
              <a:blip r:embed="rId6"/>
              <a:stretch>
                <a:fillRect l="-15034" r="-15034"/>
              </a:stretch>
            </a:blipFill>
          </p:spPr>
        </p:sp>
      </p:grpSp>
      <p:sp>
        <p:nvSpPr>
          <p:cNvPr id="17" name="TextBox 17"/>
          <p:cNvSpPr txBox="1"/>
          <p:nvPr/>
        </p:nvSpPr>
        <p:spPr>
          <a:xfrm>
            <a:off x="6312596" y="4967943"/>
            <a:ext cx="11852114" cy="2461892"/>
          </a:xfrm>
          <a:prstGeom prst="rect">
            <a:avLst/>
          </a:prstGeom>
        </p:spPr>
        <p:txBody>
          <a:bodyPr lIns="0" tIns="0" rIns="0" bIns="0" rtlCol="0" anchor="t">
            <a:spAutoFit/>
          </a:bodyPr>
          <a:lstStyle/>
          <a:p>
            <a:pPr algn="ctr">
              <a:lnSpc>
                <a:spcPts val="3989"/>
              </a:lnSpc>
            </a:pPr>
            <a:r>
              <a:rPr lang="en-US" sz="2849" b="1" i="1" u="sng" dirty="0">
                <a:solidFill>
                  <a:srgbClr val="FFFFFF"/>
                </a:solidFill>
                <a:latin typeface="Poppins Bold Italics"/>
                <a:ea typeface="Poppins Bold Italics"/>
                <a:cs typeface="Poppins Bold Italics"/>
                <a:sym typeface="Poppins Bold Italics"/>
              </a:rPr>
              <a:t>Main areas of activity:</a:t>
            </a:r>
          </a:p>
          <a:p>
            <a:pPr algn="l">
              <a:lnSpc>
                <a:spcPts val="3569"/>
              </a:lnSpc>
            </a:pPr>
            <a:endParaRPr lang="en-US" sz="2849" b="1" i="1" u="sng" dirty="0">
              <a:solidFill>
                <a:srgbClr val="FFFFFF"/>
              </a:solidFill>
              <a:latin typeface="Poppins Bold Italics"/>
              <a:ea typeface="Poppins Bold Italics"/>
              <a:cs typeface="Poppins Bold Italics"/>
              <a:sym typeface="Poppins Bold Italics"/>
            </a:endParaRPr>
          </a:p>
          <a:p>
            <a:pPr algn="l">
              <a:lnSpc>
                <a:spcPts val="4549"/>
              </a:lnSpc>
            </a:pPr>
            <a:endParaRPr lang="en-US" sz="2849" b="1" i="1" u="sng" dirty="0">
              <a:solidFill>
                <a:srgbClr val="FFFFFF"/>
              </a:solidFill>
              <a:latin typeface="Poppins Bold Italics"/>
              <a:ea typeface="Poppins Bold Italics"/>
              <a:cs typeface="Poppins Bold Italics"/>
              <a:sym typeface="Poppins Bold Italics"/>
            </a:endParaRPr>
          </a:p>
          <a:p>
            <a:pPr algn="l">
              <a:lnSpc>
                <a:spcPts val="3569"/>
              </a:lnSpc>
            </a:pPr>
            <a:endParaRPr lang="en-US" sz="2849" b="1" i="1" u="sng" dirty="0">
              <a:solidFill>
                <a:srgbClr val="FFFFFF"/>
              </a:solidFill>
              <a:latin typeface="Poppins Bold Italics"/>
              <a:ea typeface="Poppins Bold Italics"/>
              <a:cs typeface="Poppins Bold Italics"/>
              <a:sym typeface="Poppins Bold Italics"/>
            </a:endParaRPr>
          </a:p>
          <a:p>
            <a:pPr algn="l">
              <a:lnSpc>
                <a:spcPts val="3569"/>
              </a:lnSpc>
            </a:pPr>
            <a:endParaRPr lang="en-US" sz="2849" b="1" i="1" u="sng" dirty="0">
              <a:solidFill>
                <a:srgbClr val="FFFFFF"/>
              </a:solidFill>
              <a:latin typeface="Poppins Bold Italics"/>
              <a:ea typeface="Poppins Bold Italics"/>
              <a:cs typeface="Poppins Bold Italics"/>
              <a:sym typeface="Poppins Bold Italics"/>
            </a:endParaRPr>
          </a:p>
        </p:txBody>
      </p:sp>
      <p:sp>
        <p:nvSpPr>
          <p:cNvPr id="18" name="TextBox 18"/>
          <p:cNvSpPr txBox="1"/>
          <p:nvPr/>
        </p:nvSpPr>
        <p:spPr>
          <a:xfrm>
            <a:off x="5428422" y="293612"/>
            <a:ext cx="12835515" cy="730969"/>
          </a:xfrm>
          <a:prstGeom prst="rect">
            <a:avLst/>
          </a:prstGeom>
        </p:spPr>
        <p:txBody>
          <a:bodyPr lIns="0" tIns="0" rIns="0" bIns="0" rtlCol="0" anchor="t">
            <a:spAutoFit/>
          </a:bodyPr>
          <a:lstStyle/>
          <a:p>
            <a:pPr algn="ctr">
              <a:lnSpc>
                <a:spcPts val="5742"/>
              </a:lnSpc>
            </a:pPr>
            <a:r>
              <a:rPr lang="en-US" sz="5859" b="1" dirty="0">
                <a:solidFill>
                  <a:srgbClr val="FFDE59"/>
                </a:solidFill>
                <a:latin typeface="Bebas Neue Bold"/>
                <a:ea typeface="Bebas Neue Bold"/>
                <a:cs typeface="Bebas Neue Bold"/>
                <a:sym typeface="Bebas Neue Bold"/>
              </a:rPr>
              <a:t>M</a:t>
            </a:r>
            <a:r>
              <a:rPr lang="en-US" sz="5859" b="1" dirty="0">
                <a:solidFill>
                  <a:schemeClr val="bg1"/>
                </a:solidFill>
                <a:latin typeface="Bebas Neue Bold"/>
                <a:ea typeface="Bebas Neue Bold"/>
                <a:cs typeface="Bebas Neue Bold"/>
                <a:sym typeface="Bebas Neue Bold"/>
              </a:rPr>
              <a:t>ANAGEMENT</a:t>
            </a:r>
            <a:r>
              <a:rPr lang="en-US" sz="5859" b="1" dirty="0">
                <a:solidFill>
                  <a:srgbClr val="FFDE59"/>
                </a:solidFill>
                <a:latin typeface="Bebas Neue Bold"/>
                <a:ea typeface="Bebas Neue Bold"/>
                <a:cs typeface="Bebas Neue Bold"/>
                <a:sym typeface="Bebas Neue Bold"/>
              </a:rPr>
              <a:t> OF Q</a:t>
            </a:r>
            <a:r>
              <a:rPr lang="en-US" sz="5859" b="1" dirty="0">
                <a:solidFill>
                  <a:schemeClr val="bg1"/>
                </a:solidFill>
                <a:latin typeface="Bebas Neue Bold"/>
                <a:ea typeface="Bebas Neue Bold"/>
                <a:cs typeface="Bebas Neue Bold"/>
                <a:sym typeface="Bebas Neue Bold"/>
              </a:rPr>
              <a:t>UALITY</a:t>
            </a:r>
            <a:r>
              <a:rPr lang="en-US" sz="5859" b="1" dirty="0">
                <a:solidFill>
                  <a:srgbClr val="FFDE59"/>
                </a:solidFill>
                <a:latin typeface="Bebas Neue Bold"/>
                <a:ea typeface="Bebas Neue Bold"/>
                <a:cs typeface="Bebas Neue Bold"/>
                <a:sym typeface="Bebas Neue Bold"/>
              </a:rPr>
              <a:t> C</a:t>
            </a:r>
            <a:r>
              <a:rPr lang="en-US" sz="5859" b="1" dirty="0">
                <a:solidFill>
                  <a:schemeClr val="bg1"/>
                </a:solidFill>
                <a:latin typeface="Bebas Neue Bold"/>
                <a:ea typeface="Bebas Neue Bold"/>
                <a:cs typeface="Bebas Neue Bold"/>
                <a:sym typeface="Bebas Neue Bold"/>
              </a:rPr>
              <a:t>ONTROL</a:t>
            </a:r>
          </a:p>
        </p:txBody>
      </p:sp>
      <p:sp>
        <p:nvSpPr>
          <p:cNvPr id="19" name="TextBox 19"/>
          <p:cNvSpPr txBox="1"/>
          <p:nvPr/>
        </p:nvSpPr>
        <p:spPr>
          <a:xfrm>
            <a:off x="7314491" y="1458081"/>
            <a:ext cx="9758176" cy="401392"/>
          </a:xfrm>
          <a:prstGeom prst="rect">
            <a:avLst/>
          </a:prstGeom>
        </p:spPr>
        <p:txBody>
          <a:bodyPr lIns="0" tIns="0" rIns="0" bIns="0" rtlCol="0" anchor="t">
            <a:spAutoFit/>
          </a:bodyPr>
          <a:lstStyle/>
          <a:p>
            <a:pPr>
              <a:lnSpc>
                <a:spcPts val="3274"/>
              </a:lnSpc>
              <a:spcBef>
                <a:spcPct val="0"/>
              </a:spcBef>
            </a:pPr>
            <a:r>
              <a:rPr lang="en-US" sz="2338" b="1" i="1" dirty="0">
                <a:solidFill>
                  <a:srgbClr val="000000"/>
                </a:solidFill>
                <a:latin typeface="Poppins Bold Italics"/>
                <a:ea typeface="Poppins Bold Italics"/>
                <a:cs typeface="Poppins Bold Italics"/>
                <a:sym typeface="Poppins Bold Italics"/>
              </a:rPr>
              <a:t>agro-industrial production testing laboratory</a:t>
            </a:r>
          </a:p>
        </p:txBody>
      </p:sp>
      <p:sp>
        <p:nvSpPr>
          <p:cNvPr id="20" name="TextBox 20"/>
          <p:cNvSpPr txBox="1"/>
          <p:nvPr/>
        </p:nvSpPr>
        <p:spPr>
          <a:xfrm>
            <a:off x="7291538" y="2524513"/>
            <a:ext cx="10540956" cy="401392"/>
          </a:xfrm>
          <a:prstGeom prst="rect">
            <a:avLst/>
          </a:prstGeom>
        </p:spPr>
        <p:txBody>
          <a:bodyPr lIns="0" tIns="0" rIns="0" bIns="0" rtlCol="0" anchor="t">
            <a:spAutoFit/>
          </a:bodyPr>
          <a:lstStyle/>
          <a:p>
            <a:pPr>
              <a:lnSpc>
                <a:spcPts val="3274"/>
              </a:lnSpc>
              <a:spcBef>
                <a:spcPct val="0"/>
              </a:spcBef>
            </a:pPr>
            <a:r>
              <a:rPr lang="en-US" sz="2338" b="1" i="1" dirty="0">
                <a:solidFill>
                  <a:srgbClr val="000000"/>
                </a:solidFill>
                <a:latin typeface="Poppins Bold Italics"/>
                <a:ea typeface="Poppins Bold Italics"/>
                <a:cs typeface="Poppins Bold Italics"/>
                <a:sym typeface="Poppins Bold Italics"/>
              </a:rPr>
              <a:t>control and testing laboratory of biotechnology production</a:t>
            </a:r>
          </a:p>
        </p:txBody>
      </p:sp>
      <p:sp>
        <p:nvSpPr>
          <p:cNvPr id="21" name="TextBox 21"/>
          <p:cNvSpPr txBox="1"/>
          <p:nvPr/>
        </p:nvSpPr>
        <p:spPr>
          <a:xfrm>
            <a:off x="7127122" y="3341300"/>
            <a:ext cx="5106759" cy="401392"/>
          </a:xfrm>
          <a:prstGeom prst="rect">
            <a:avLst/>
          </a:prstGeom>
        </p:spPr>
        <p:txBody>
          <a:bodyPr wrap="square" lIns="0" tIns="0" rIns="0" bIns="0" rtlCol="0" anchor="t">
            <a:spAutoFit/>
          </a:bodyPr>
          <a:lstStyle/>
          <a:p>
            <a:pPr algn="ctr">
              <a:lnSpc>
                <a:spcPts val="3274"/>
              </a:lnSpc>
              <a:spcBef>
                <a:spcPct val="0"/>
              </a:spcBef>
            </a:pPr>
            <a:r>
              <a:rPr lang="en-US" sz="2338" b="1" i="1" dirty="0">
                <a:solidFill>
                  <a:srgbClr val="000000"/>
                </a:solidFill>
                <a:latin typeface="Poppins Bold Italics"/>
                <a:ea typeface="Poppins Bold Italics"/>
                <a:cs typeface="Poppins Bold Italics"/>
                <a:sym typeface="Poppins Bold Italics"/>
              </a:rPr>
              <a:t>quality assurance department</a:t>
            </a:r>
          </a:p>
        </p:txBody>
      </p:sp>
      <p:sp>
        <p:nvSpPr>
          <p:cNvPr id="22" name="TextBox 22"/>
          <p:cNvSpPr txBox="1"/>
          <p:nvPr/>
        </p:nvSpPr>
        <p:spPr>
          <a:xfrm>
            <a:off x="7133179" y="4212400"/>
            <a:ext cx="5885552" cy="401392"/>
          </a:xfrm>
          <a:prstGeom prst="rect">
            <a:avLst/>
          </a:prstGeom>
        </p:spPr>
        <p:txBody>
          <a:bodyPr wrap="square" lIns="0" tIns="0" rIns="0" bIns="0" rtlCol="0" anchor="t">
            <a:spAutoFit/>
          </a:bodyPr>
          <a:lstStyle/>
          <a:p>
            <a:pPr algn="ctr">
              <a:lnSpc>
                <a:spcPts val="3274"/>
              </a:lnSpc>
              <a:spcBef>
                <a:spcPct val="0"/>
              </a:spcBef>
            </a:pPr>
            <a:r>
              <a:rPr lang="en-US" sz="2338" b="1" i="1" dirty="0">
                <a:solidFill>
                  <a:srgbClr val="000000"/>
                </a:solidFill>
                <a:latin typeface="Poppins Bold Italics"/>
                <a:ea typeface="Poppins Bold Italics"/>
                <a:cs typeface="Poppins Bold Italics"/>
                <a:sym typeface="Poppins Bold Italics"/>
              </a:rPr>
              <a:t>conformity assessment department</a:t>
            </a:r>
          </a:p>
        </p:txBody>
      </p:sp>
      <p:sp>
        <p:nvSpPr>
          <p:cNvPr id="23" name="TextBox 23"/>
          <p:cNvSpPr txBox="1"/>
          <p:nvPr/>
        </p:nvSpPr>
        <p:spPr>
          <a:xfrm>
            <a:off x="6912043" y="3502066"/>
            <a:ext cx="328830" cy="1366757"/>
          </a:xfrm>
          <a:prstGeom prst="rect">
            <a:avLst/>
          </a:prstGeom>
        </p:spPr>
        <p:txBody>
          <a:bodyPr lIns="0" tIns="0" rIns="0" bIns="0" rtlCol="0" anchor="t">
            <a:spAutoFit/>
          </a:bodyPr>
          <a:lstStyle/>
          <a:p>
            <a:pPr algn="ctr">
              <a:lnSpc>
                <a:spcPts val="11211"/>
              </a:lnSpc>
            </a:pPr>
            <a:r>
              <a:rPr lang="en-US" sz="8008" b="1" dirty="0">
                <a:solidFill>
                  <a:srgbClr val="FFDE59"/>
                </a:solidFill>
                <a:latin typeface="Open Sans Bold"/>
                <a:ea typeface="Open Sans Bold"/>
                <a:cs typeface="Open Sans Bold"/>
                <a:sym typeface="Open Sans Bold"/>
              </a:rPr>
              <a:t>.</a:t>
            </a:r>
          </a:p>
        </p:txBody>
      </p:sp>
      <p:sp>
        <p:nvSpPr>
          <p:cNvPr id="24" name="TextBox 24"/>
          <p:cNvSpPr txBox="1"/>
          <p:nvPr/>
        </p:nvSpPr>
        <p:spPr>
          <a:xfrm>
            <a:off x="6939755" y="2579601"/>
            <a:ext cx="328830" cy="1366757"/>
          </a:xfrm>
          <a:prstGeom prst="rect">
            <a:avLst/>
          </a:prstGeom>
        </p:spPr>
        <p:txBody>
          <a:bodyPr lIns="0" tIns="0" rIns="0" bIns="0" rtlCol="0" anchor="t">
            <a:spAutoFit/>
          </a:bodyPr>
          <a:lstStyle/>
          <a:p>
            <a:pPr algn="ctr">
              <a:lnSpc>
                <a:spcPts val="11211"/>
              </a:lnSpc>
            </a:pPr>
            <a:r>
              <a:rPr lang="en-US" sz="8008" b="1" dirty="0">
                <a:solidFill>
                  <a:srgbClr val="FFDE59"/>
                </a:solidFill>
                <a:latin typeface="Open Sans Bold"/>
                <a:ea typeface="Open Sans Bold"/>
                <a:cs typeface="Open Sans Bold"/>
                <a:sym typeface="Open Sans Bold"/>
              </a:rPr>
              <a:t>.</a:t>
            </a:r>
          </a:p>
        </p:txBody>
      </p:sp>
      <p:sp>
        <p:nvSpPr>
          <p:cNvPr id="25" name="TextBox 25"/>
          <p:cNvSpPr txBox="1"/>
          <p:nvPr/>
        </p:nvSpPr>
        <p:spPr>
          <a:xfrm>
            <a:off x="6962708" y="1767159"/>
            <a:ext cx="328830" cy="1366757"/>
          </a:xfrm>
          <a:prstGeom prst="rect">
            <a:avLst/>
          </a:prstGeom>
        </p:spPr>
        <p:txBody>
          <a:bodyPr lIns="0" tIns="0" rIns="0" bIns="0" rtlCol="0" anchor="t">
            <a:spAutoFit/>
          </a:bodyPr>
          <a:lstStyle/>
          <a:p>
            <a:pPr algn="ctr">
              <a:lnSpc>
                <a:spcPts val="11211"/>
              </a:lnSpc>
            </a:pPr>
            <a:r>
              <a:rPr lang="en-US" sz="8008" b="1" dirty="0">
                <a:solidFill>
                  <a:srgbClr val="FFDE59"/>
                </a:solidFill>
                <a:latin typeface="Open Sans Bold"/>
                <a:ea typeface="Open Sans Bold"/>
                <a:cs typeface="Open Sans Bold"/>
                <a:sym typeface="Open Sans Bold"/>
              </a:rPr>
              <a:t>.</a:t>
            </a:r>
          </a:p>
        </p:txBody>
      </p:sp>
      <p:sp>
        <p:nvSpPr>
          <p:cNvPr id="26" name="TextBox 26"/>
          <p:cNvSpPr txBox="1"/>
          <p:nvPr/>
        </p:nvSpPr>
        <p:spPr>
          <a:xfrm>
            <a:off x="6938214" y="656515"/>
            <a:ext cx="328830" cy="1366757"/>
          </a:xfrm>
          <a:prstGeom prst="rect">
            <a:avLst/>
          </a:prstGeom>
        </p:spPr>
        <p:txBody>
          <a:bodyPr lIns="0" tIns="0" rIns="0" bIns="0" rtlCol="0" anchor="t">
            <a:spAutoFit/>
          </a:bodyPr>
          <a:lstStyle/>
          <a:p>
            <a:pPr algn="ctr">
              <a:lnSpc>
                <a:spcPts val="11211"/>
              </a:lnSpc>
            </a:pPr>
            <a:r>
              <a:rPr lang="en-US" sz="8008" b="1" dirty="0">
                <a:solidFill>
                  <a:srgbClr val="FFDE59"/>
                </a:solidFill>
                <a:latin typeface="Open Sans Bold"/>
                <a:ea typeface="Open Sans Bold"/>
                <a:cs typeface="Open Sans Bold"/>
                <a:sym typeface="Open Sans Bold"/>
              </a:rPr>
              <a:t>.</a:t>
            </a:r>
          </a:p>
        </p:txBody>
      </p:sp>
      <p:sp>
        <p:nvSpPr>
          <p:cNvPr id="27" name="TextBox 27"/>
          <p:cNvSpPr txBox="1"/>
          <p:nvPr/>
        </p:nvSpPr>
        <p:spPr>
          <a:xfrm>
            <a:off x="5314871" y="5714846"/>
            <a:ext cx="9921096" cy="352789"/>
          </a:xfrm>
          <a:prstGeom prst="rect">
            <a:avLst/>
          </a:prstGeom>
        </p:spPr>
        <p:txBody>
          <a:bodyPr lIns="0" tIns="0" rIns="0" bIns="0" rtlCol="0" anchor="t">
            <a:spAutoFit/>
          </a:bodyPr>
          <a:lstStyle/>
          <a:p>
            <a:pPr algn="ctr">
              <a:lnSpc>
                <a:spcPts val="2879"/>
              </a:lnSpc>
              <a:spcBef>
                <a:spcPct val="0"/>
              </a:spcBef>
            </a:pPr>
            <a:r>
              <a:rPr lang="en-US" sz="2057" b="1" i="1" dirty="0">
                <a:solidFill>
                  <a:srgbClr val="000000"/>
                </a:solidFill>
                <a:latin typeface="Poppins Bold Italics"/>
                <a:ea typeface="Poppins Bold Italics"/>
                <a:cs typeface="Poppins Bold Italics"/>
                <a:sym typeface="Poppins Bold Italics"/>
              </a:rPr>
              <a:t>multi-stage input quality and safety control of raw materials;</a:t>
            </a:r>
          </a:p>
        </p:txBody>
      </p:sp>
      <p:sp>
        <p:nvSpPr>
          <p:cNvPr id="28" name="TextBox 28"/>
          <p:cNvSpPr txBox="1"/>
          <p:nvPr/>
        </p:nvSpPr>
        <p:spPr>
          <a:xfrm>
            <a:off x="5040602" y="6220401"/>
            <a:ext cx="9279798" cy="352789"/>
          </a:xfrm>
          <a:prstGeom prst="rect">
            <a:avLst/>
          </a:prstGeom>
        </p:spPr>
        <p:txBody>
          <a:bodyPr lIns="0" tIns="0" rIns="0" bIns="0" rtlCol="0" anchor="t">
            <a:spAutoFit/>
          </a:bodyPr>
          <a:lstStyle/>
          <a:p>
            <a:pPr algn="ctr">
              <a:lnSpc>
                <a:spcPts val="2879"/>
              </a:lnSpc>
              <a:spcBef>
                <a:spcPct val="0"/>
              </a:spcBef>
            </a:pPr>
            <a:r>
              <a:rPr lang="en-US" sz="2057" b="1" i="1" dirty="0">
                <a:solidFill>
                  <a:srgbClr val="000000"/>
                </a:solidFill>
                <a:latin typeface="Poppins Bold Italics"/>
                <a:ea typeface="Poppins Bold Italics"/>
                <a:cs typeface="Poppins Bold Italics"/>
                <a:sym typeface="Poppins Bold Italics"/>
              </a:rPr>
              <a:t>careful control of all stages of the production process;</a:t>
            </a:r>
          </a:p>
        </p:txBody>
      </p:sp>
      <p:sp>
        <p:nvSpPr>
          <p:cNvPr id="29" name="TextBox 29"/>
          <p:cNvSpPr txBox="1"/>
          <p:nvPr/>
        </p:nvSpPr>
        <p:spPr>
          <a:xfrm>
            <a:off x="6134078" y="6773405"/>
            <a:ext cx="11791178" cy="1090750"/>
          </a:xfrm>
          <a:prstGeom prst="rect">
            <a:avLst/>
          </a:prstGeom>
        </p:spPr>
        <p:txBody>
          <a:bodyPr lIns="0" tIns="0" rIns="0" bIns="0" rtlCol="0" anchor="t">
            <a:spAutoFit/>
          </a:bodyPr>
          <a:lstStyle/>
          <a:p>
            <a:pPr algn="just">
              <a:lnSpc>
                <a:spcPts val="2879"/>
              </a:lnSpc>
              <a:spcBef>
                <a:spcPct val="0"/>
              </a:spcBef>
            </a:pPr>
            <a:r>
              <a:rPr lang="en-US" sz="2057" b="1" i="1" dirty="0">
                <a:solidFill>
                  <a:srgbClr val="000000"/>
                </a:solidFill>
                <a:latin typeface="Poppins Bold Italics"/>
                <a:ea typeface="Poppins Bold Italics"/>
                <a:cs typeface="Poppins Bold Italics"/>
                <a:sym typeface="Poppins Bold Italics"/>
              </a:rPr>
              <a:t>ensuring and confirming the conformity of finished products with the requirements of the legislation of the Republic of Belarus and the regulatory documentation on the basis of which they are manufactured;</a:t>
            </a:r>
          </a:p>
        </p:txBody>
      </p:sp>
      <p:sp>
        <p:nvSpPr>
          <p:cNvPr id="30" name="TextBox 30"/>
          <p:cNvSpPr txBox="1"/>
          <p:nvPr/>
        </p:nvSpPr>
        <p:spPr>
          <a:xfrm>
            <a:off x="6067109" y="8055187"/>
            <a:ext cx="11769432" cy="728800"/>
          </a:xfrm>
          <a:prstGeom prst="rect">
            <a:avLst/>
          </a:prstGeom>
        </p:spPr>
        <p:txBody>
          <a:bodyPr lIns="0" tIns="0" rIns="0" bIns="0" rtlCol="0" anchor="t">
            <a:spAutoFit/>
          </a:bodyPr>
          <a:lstStyle/>
          <a:p>
            <a:pPr algn="just">
              <a:lnSpc>
                <a:spcPts val="2879"/>
              </a:lnSpc>
              <a:spcBef>
                <a:spcPct val="0"/>
              </a:spcBef>
            </a:pPr>
            <a:r>
              <a:rPr lang="en-US" sz="2057" b="1" i="1" dirty="0">
                <a:solidFill>
                  <a:srgbClr val="000000"/>
                </a:solidFill>
                <a:latin typeface="Poppins Bold Italics"/>
                <a:ea typeface="Poppins Bold Italics"/>
                <a:cs typeface="Poppins Bold Italics"/>
                <a:sym typeface="Poppins Bold Italics"/>
              </a:rPr>
              <a:t>conducting laboratory tests of raw materials and finished products at all stages of the production process;</a:t>
            </a:r>
          </a:p>
        </p:txBody>
      </p:sp>
      <p:sp>
        <p:nvSpPr>
          <p:cNvPr id="31" name="TextBox 31"/>
          <p:cNvSpPr txBox="1"/>
          <p:nvPr/>
        </p:nvSpPr>
        <p:spPr>
          <a:xfrm>
            <a:off x="6134078" y="9005386"/>
            <a:ext cx="11570260" cy="341825"/>
          </a:xfrm>
          <a:prstGeom prst="rect">
            <a:avLst/>
          </a:prstGeom>
        </p:spPr>
        <p:txBody>
          <a:bodyPr lIns="0" tIns="0" rIns="0" bIns="0" rtlCol="0" anchor="t">
            <a:spAutoFit/>
          </a:bodyPr>
          <a:lstStyle/>
          <a:p>
            <a:pPr algn="just">
              <a:lnSpc>
                <a:spcPts val="2828"/>
              </a:lnSpc>
              <a:spcBef>
                <a:spcPct val="0"/>
              </a:spcBef>
            </a:pPr>
            <a:r>
              <a:rPr lang="en-US" sz="2020" b="1" i="1" dirty="0">
                <a:solidFill>
                  <a:srgbClr val="000000"/>
                </a:solidFill>
                <a:latin typeface="Poppins Bold Italics"/>
                <a:ea typeface="Poppins Bold Italics"/>
                <a:cs typeface="Poppins Bold Italics"/>
                <a:sym typeface="Poppins Bold Italics"/>
              </a:rPr>
              <a:t>certification of management systems in production facilities.</a:t>
            </a:r>
          </a:p>
        </p:txBody>
      </p:sp>
      <p:sp>
        <p:nvSpPr>
          <p:cNvPr id="32" name="Freeform 32"/>
          <p:cNvSpPr/>
          <p:nvPr/>
        </p:nvSpPr>
        <p:spPr>
          <a:xfrm>
            <a:off x="5342580" y="6222279"/>
            <a:ext cx="379523" cy="377362"/>
          </a:xfrm>
          <a:custGeom>
            <a:avLst/>
            <a:gdLst/>
            <a:ahLst/>
            <a:cxnLst/>
            <a:rect l="l" t="t" r="r" b="b"/>
            <a:pathLst>
              <a:path w="379523" h="377362">
                <a:moveTo>
                  <a:pt x="0" y="0"/>
                </a:moveTo>
                <a:lnTo>
                  <a:pt x="379523" y="0"/>
                </a:lnTo>
                <a:lnTo>
                  <a:pt x="379523" y="377362"/>
                </a:lnTo>
                <a:lnTo>
                  <a:pt x="0" y="3773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3" name="Freeform 33"/>
          <p:cNvSpPr/>
          <p:nvPr/>
        </p:nvSpPr>
        <p:spPr>
          <a:xfrm>
            <a:off x="5362293" y="6976925"/>
            <a:ext cx="379523" cy="377362"/>
          </a:xfrm>
          <a:custGeom>
            <a:avLst/>
            <a:gdLst/>
            <a:ahLst/>
            <a:cxnLst/>
            <a:rect l="l" t="t" r="r" b="b"/>
            <a:pathLst>
              <a:path w="379523" h="377362">
                <a:moveTo>
                  <a:pt x="0" y="0"/>
                </a:moveTo>
                <a:lnTo>
                  <a:pt x="379523" y="0"/>
                </a:lnTo>
                <a:lnTo>
                  <a:pt x="379523" y="377362"/>
                </a:lnTo>
                <a:lnTo>
                  <a:pt x="0" y="3773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4" name="Freeform 34"/>
          <p:cNvSpPr/>
          <p:nvPr/>
        </p:nvSpPr>
        <p:spPr>
          <a:xfrm>
            <a:off x="5342580" y="8230906"/>
            <a:ext cx="379523" cy="377362"/>
          </a:xfrm>
          <a:custGeom>
            <a:avLst/>
            <a:gdLst/>
            <a:ahLst/>
            <a:cxnLst/>
            <a:rect l="l" t="t" r="r" b="b"/>
            <a:pathLst>
              <a:path w="379523" h="377362">
                <a:moveTo>
                  <a:pt x="0" y="0"/>
                </a:moveTo>
                <a:lnTo>
                  <a:pt x="379523" y="0"/>
                </a:lnTo>
                <a:lnTo>
                  <a:pt x="379523" y="377362"/>
                </a:lnTo>
                <a:lnTo>
                  <a:pt x="0" y="3773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5" name="Freeform 35"/>
          <p:cNvSpPr/>
          <p:nvPr/>
        </p:nvSpPr>
        <p:spPr>
          <a:xfrm>
            <a:off x="5397146" y="9024248"/>
            <a:ext cx="379523" cy="377362"/>
          </a:xfrm>
          <a:custGeom>
            <a:avLst/>
            <a:gdLst/>
            <a:ahLst/>
            <a:cxnLst/>
            <a:rect l="l" t="t" r="r" b="b"/>
            <a:pathLst>
              <a:path w="379523" h="377362">
                <a:moveTo>
                  <a:pt x="0" y="0"/>
                </a:moveTo>
                <a:lnTo>
                  <a:pt x="379523" y="0"/>
                </a:lnTo>
                <a:lnTo>
                  <a:pt x="379523" y="377362"/>
                </a:lnTo>
                <a:lnTo>
                  <a:pt x="0" y="3773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0657" y="3368311"/>
            <a:ext cx="9139990" cy="1041247"/>
          </a:xfrm>
          <a:prstGeom prst="rect">
            <a:avLst/>
          </a:prstGeom>
        </p:spPr>
        <p:txBody>
          <a:bodyPr lIns="0" tIns="0" rIns="0" bIns="0" rtlCol="0" anchor="t">
            <a:spAutoFit/>
          </a:bodyPr>
          <a:lstStyle/>
          <a:p>
            <a:pPr algn="ctr">
              <a:lnSpc>
                <a:spcPts val="4174"/>
              </a:lnSpc>
            </a:pPr>
            <a:r>
              <a:rPr lang="en-US" sz="2981" i="1" dirty="0">
                <a:solidFill>
                  <a:srgbClr val="000000"/>
                </a:solidFill>
                <a:latin typeface="Open Sans Italics"/>
                <a:ea typeface="Open Sans Italics"/>
                <a:cs typeface="Open Sans Italics"/>
                <a:sym typeface="Open Sans Italics"/>
              </a:rPr>
              <a:t> </a:t>
            </a:r>
            <a:r>
              <a:rPr lang="en-US" sz="2981" b="1" i="1" dirty="0">
                <a:solidFill>
                  <a:srgbClr val="000000"/>
                </a:solidFill>
                <a:latin typeface="Open Sans Bold Italics"/>
                <a:ea typeface="Open Sans Bold Italics"/>
                <a:cs typeface="Open Sans Bold Italics"/>
                <a:sym typeface="Open Sans Bold Italics"/>
              </a:rPr>
              <a:t>Biotechnology production is certified according to international standards:</a:t>
            </a:r>
          </a:p>
        </p:txBody>
      </p:sp>
      <p:grpSp>
        <p:nvGrpSpPr>
          <p:cNvPr id="3" name="Group 3"/>
          <p:cNvGrpSpPr/>
          <p:nvPr/>
        </p:nvGrpSpPr>
        <p:grpSpPr>
          <a:xfrm>
            <a:off x="419288" y="4887451"/>
            <a:ext cx="4683243" cy="940064"/>
            <a:chOff x="0" y="0"/>
            <a:chExt cx="6244324" cy="1253419"/>
          </a:xfrm>
        </p:grpSpPr>
        <p:grpSp>
          <p:nvGrpSpPr>
            <p:cNvPr id="4" name="Group 4"/>
            <p:cNvGrpSpPr/>
            <p:nvPr/>
          </p:nvGrpSpPr>
          <p:grpSpPr>
            <a:xfrm>
              <a:off x="0" y="0"/>
              <a:ext cx="6244324" cy="1253419"/>
              <a:chOff x="0" y="0"/>
              <a:chExt cx="1233447" cy="247589"/>
            </a:xfrm>
          </p:grpSpPr>
          <p:sp>
            <p:nvSpPr>
              <p:cNvPr id="5" name="Freeform 5"/>
              <p:cNvSpPr/>
              <p:nvPr/>
            </p:nvSpPr>
            <p:spPr>
              <a:xfrm>
                <a:off x="0" y="0"/>
                <a:ext cx="1233447" cy="247589"/>
              </a:xfrm>
              <a:custGeom>
                <a:avLst/>
                <a:gdLst/>
                <a:ahLst/>
                <a:cxnLst/>
                <a:rect l="l" t="t" r="r" b="b"/>
                <a:pathLst>
                  <a:path w="1233447" h="247589">
                    <a:moveTo>
                      <a:pt x="84309" y="0"/>
                    </a:moveTo>
                    <a:lnTo>
                      <a:pt x="1149138" y="0"/>
                    </a:lnTo>
                    <a:cubicBezTo>
                      <a:pt x="1195700" y="0"/>
                      <a:pt x="1233447" y="37746"/>
                      <a:pt x="1233447" y="84309"/>
                    </a:cubicBezTo>
                    <a:lnTo>
                      <a:pt x="1233447" y="163280"/>
                    </a:lnTo>
                    <a:cubicBezTo>
                      <a:pt x="1233447" y="209843"/>
                      <a:pt x="1195700" y="247589"/>
                      <a:pt x="1149138" y="247589"/>
                    </a:cubicBezTo>
                    <a:lnTo>
                      <a:pt x="84309" y="247589"/>
                    </a:lnTo>
                    <a:cubicBezTo>
                      <a:pt x="37746" y="247589"/>
                      <a:pt x="0" y="209843"/>
                      <a:pt x="0" y="163280"/>
                    </a:cubicBezTo>
                    <a:lnTo>
                      <a:pt x="0" y="84309"/>
                    </a:lnTo>
                    <a:cubicBezTo>
                      <a:pt x="0" y="37746"/>
                      <a:pt x="37746" y="0"/>
                      <a:pt x="84309" y="0"/>
                    </a:cubicBezTo>
                    <a:close/>
                  </a:path>
                </a:pathLst>
              </a:custGeom>
              <a:solidFill>
                <a:srgbClr val="FFDE59"/>
              </a:solidFill>
            </p:spPr>
          </p:sp>
          <p:sp>
            <p:nvSpPr>
              <p:cNvPr id="6" name="TextBox 6"/>
              <p:cNvSpPr txBox="1"/>
              <p:nvPr/>
            </p:nvSpPr>
            <p:spPr>
              <a:xfrm>
                <a:off x="0" y="-76200"/>
                <a:ext cx="1233447" cy="323789"/>
              </a:xfrm>
              <a:prstGeom prst="rect">
                <a:avLst/>
              </a:prstGeom>
            </p:spPr>
            <p:txBody>
              <a:bodyPr lIns="50800" tIns="50800" rIns="50800" bIns="50800" rtlCol="0" anchor="ctr"/>
              <a:lstStyle/>
              <a:p>
                <a:pPr algn="ctr">
                  <a:lnSpc>
                    <a:spcPts val="3589"/>
                  </a:lnSpc>
                </a:pPr>
                <a:endParaRPr/>
              </a:p>
            </p:txBody>
          </p:sp>
        </p:grpSp>
        <p:sp>
          <p:nvSpPr>
            <p:cNvPr id="7" name="TextBox 7"/>
            <p:cNvSpPr txBox="1"/>
            <p:nvPr/>
          </p:nvSpPr>
          <p:spPr>
            <a:xfrm>
              <a:off x="1015961" y="194231"/>
              <a:ext cx="3805714" cy="747694"/>
            </a:xfrm>
            <a:prstGeom prst="rect">
              <a:avLst/>
            </a:prstGeom>
          </p:spPr>
          <p:txBody>
            <a:bodyPr lIns="0" tIns="0" rIns="0" bIns="0" rtlCol="0" anchor="t">
              <a:spAutoFit/>
            </a:bodyPr>
            <a:lstStyle/>
            <a:p>
              <a:pPr algn="ctr">
                <a:lnSpc>
                  <a:spcPts val="4528"/>
                </a:lnSpc>
              </a:pPr>
              <a:r>
                <a:rPr lang="en-US" sz="3234" b="1">
                  <a:solidFill>
                    <a:srgbClr val="000000"/>
                  </a:solidFill>
                  <a:latin typeface="Poppins Bold"/>
                  <a:ea typeface="Poppins Bold"/>
                  <a:cs typeface="Poppins Bold"/>
                  <a:sym typeface="Poppins Bold"/>
                </a:rPr>
                <a:t>ISO 9001:2015 </a:t>
              </a:r>
            </a:p>
          </p:txBody>
        </p:sp>
      </p:grpSp>
      <p:grpSp>
        <p:nvGrpSpPr>
          <p:cNvPr id="8" name="Group 8"/>
          <p:cNvGrpSpPr/>
          <p:nvPr/>
        </p:nvGrpSpPr>
        <p:grpSpPr>
          <a:xfrm>
            <a:off x="2297291" y="6176244"/>
            <a:ext cx="4683243" cy="940064"/>
            <a:chOff x="0" y="0"/>
            <a:chExt cx="6244324" cy="1253419"/>
          </a:xfrm>
        </p:grpSpPr>
        <p:grpSp>
          <p:nvGrpSpPr>
            <p:cNvPr id="9" name="Group 9"/>
            <p:cNvGrpSpPr/>
            <p:nvPr/>
          </p:nvGrpSpPr>
          <p:grpSpPr>
            <a:xfrm>
              <a:off x="0" y="0"/>
              <a:ext cx="6244324" cy="1253419"/>
              <a:chOff x="0" y="0"/>
              <a:chExt cx="1233447" cy="247589"/>
            </a:xfrm>
          </p:grpSpPr>
          <p:sp>
            <p:nvSpPr>
              <p:cNvPr id="10" name="Freeform 10"/>
              <p:cNvSpPr/>
              <p:nvPr/>
            </p:nvSpPr>
            <p:spPr>
              <a:xfrm>
                <a:off x="0" y="0"/>
                <a:ext cx="1233447" cy="247589"/>
              </a:xfrm>
              <a:custGeom>
                <a:avLst/>
                <a:gdLst/>
                <a:ahLst/>
                <a:cxnLst/>
                <a:rect l="l" t="t" r="r" b="b"/>
                <a:pathLst>
                  <a:path w="1233447" h="247589">
                    <a:moveTo>
                      <a:pt x="84309" y="0"/>
                    </a:moveTo>
                    <a:lnTo>
                      <a:pt x="1149138" y="0"/>
                    </a:lnTo>
                    <a:cubicBezTo>
                      <a:pt x="1195700" y="0"/>
                      <a:pt x="1233447" y="37746"/>
                      <a:pt x="1233447" y="84309"/>
                    </a:cubicBezTo>
                    <a:lnTo>
                      <a:pt x="1233447" y="163280"/>
                    </a:lnTo>
                    <a:cubicBezTo>
                      <a:pt x="1233447" y="209843"/>
                      <a:pt x="1195700" y="247589"/>
                      <a:pt x="1149138" y="247589"/>
                    </a:cubicBezTo>
                    <a:lnTo>
                      <a:pt x="84309" y="247589"/>
                    </a:lnTo>
                    <a:cubicBezTo>
                      <a:pt x="37746" y="247589"/>
                      <a:pt x="0" y="209843"/>
                      <a:pt x="0" y="163280"/>
                    </a:cubicBezTo>
                    <a:lnTo>
                      <a:pt x="0" y="84309"/>
                    </a:lnTo>
                    <a:cubicBezTo>
                      <a:pt x="0" y="37746"/>
                      <a:pt x="37746" y="0"/>
                      <a:pt x="84309" y="0"/>
                    </a:cubicBezTo>
                    <a:close/>
                  </a:path>
                </a:pathLst>
              </a:custGeom>
              <a:solidFill>
                <a:srgbClr val="FFDE59"/>
              </a:solidFill>
            </p:spPr>
          </p:sp>
          <p:sp>
            <p:nvSpPr>
              <p:cNvPr id="11" name="TextBox 11"/>
              <p:cNvSpPr txBox="1"/>
              <p:nvPr/>
            </p:nvSpPr>
            <p:spPr>
              <a:xfrm>
                <a:off x="0" y="-76200"/>
                <a:ext cx="1233447" cy="323789"/>
              </a:xfrm>
              <a:prstGeom prst="rect">
                <a:avLst/>
              </a:prstGeom>
            </p:spPr>
            <p:txBody>
              <a:bodyPr lIns="50800" tIns="50800" rIns="50800" bIns="50800" rtlCol="0" anchor="ctr"/>
              <a:lstStyle/>
              <a:p>
                <a:pPr algn="ctr">
                  <a:lnSpc>
                    <a:spcPts val="3589"/>
                  </a:lnSpc>
                </a:pPr>
                <a:endParaRPr/>
              </a:p>
            </p:txBody>
          </p:sp>
        </p:grpSp>
        <p:sp>
          <p:nvSpPr>
            <p:cNvPr id="12" name="TextBox 12"/>
            <p:cNvSpPr txBox="1"/>
            <p:nvPr/>
          </p:nvSpPr>
          <p:spPr>
            <a:xfrm>
              <a:off x="633519" y="194231"/>
              <a:ext cx="5129928" cy="731911"/>
            </a:xfrm>
            <a:prstGeom prst="rect">
              <a:avLst/>
            </a:prstGeom>
          </p:spPr>
          <p:txBody>
            <a:bodyPr wrap="square" lIns="0" tIns="0" rIns="0" bIns="0" rtlCol="0" anchor="t">
              <a:spAutoFit/>
            </a:bodyPr>
            <a:lstStyle/>
            <a:p>
              <a:pPr algn="ctr">
                <a:lnSpc>
                  <a:spcPts val="4528"/>
                </a:lnSpc>
              </a:pPr>
              <a:r>
                <a:rPr lang="en-US" sz="3234" b="1" dirty="0">
                  <a:solidFill>
                    <a:srgbClr val="1B181A"/>
                  </a:solidFill>
                  <a:latin typeface="Poppins Bold"/>
                  <a:ea typeface="Poppins Bold"/>
                  <a:cs typeface="Poppins Bold"/>
                  <a:sym typeface="Poppins Bold"/>
                </a:rPr>
                <a:t>STB ISO 9001-2015</a:t>
              </a:r>
            </a:p>
          </p:txBody>
        </p:sp>
      </p:grpSp>
      <p:sp>
        <p:nvSpPr>
          <p:cNvPr id="13" name="Freeform 13"/>
          <p:cNvSpPr/>
          <p:nvPr/>
        </p:nvSpPr>
        <p:spPr>
          <a:xfrm>
            <a:off x="1634508" y="6477450"/>
            <a:ext cx="998493" cy="641888"/>
          </a:xfrm>
          <a:custGeom>
            <a:avLst/>
            <a:gdLst/>
            <a:ahLst/>
            <a:cxnLst/>
            <a:rect l="l" t="t" r="r" b="b"/>
            <a:pathLst>
              <a:path w="998493" h="641888">
                <a:moveTo>
                  <a:pt x="0" y="0"/>
                </a:moveTo>
                <a:lnTo>
                  <a:pt x="998493" y="0"/>
                </a:lnTo>
                <a:lnTo>
                  <a:pt x="998493" y="641888"/>
                </a:lnTo>
                <a:lnTo>
                  <a:pt x="0" y="641888"/>
                </a:lnTo>
                <a:lnTo>
                  <a:pt x="0" y="0"/>
                </a:lnTo>
                <a:close/>
              </a:path>
            </a:pathLst>
          </a:custGeom>
          <a:blipFill>
            <a:blip r:embed="rId2"/>
            <a:stretch>
              <a:fillRect/>
            </a:stretch>
          </a:blipFill>
        </p:spPr>
      </p:sp>
      <p:grpSp>
        <p:nvGrpSpPr>
          <p:cNvPr id="14" name="Group 14"/>
          <p:cNvGrpSpPr/>
          <p:nvPr/>
        </p:nvGrpSpPr>
        <p:grpSpPr>
          <a:xfrm>
            <a:off x="5466198" y="7452713"/>
            <a:ext cx="3669780" cy="940064"/>
            <a:chOff x="0" y="0"/>
            <a:chExt cx="4893040" cy="1253419"/>
          </a:xfrm>
        </p:grpSpPr>
        <p:grpSp>
          <p:nvGrpSpPr>
            <p:cNvPr id="15" name="Group 15"/>
            <p:cNvGrpSpPr/>
            <p:nvPr/>
          </p:nvGrpSpPr>
          <p:grpSpPr>
            <a:xfrm>
              <a:off x="0" y="0"/>
              <a:ext cx="4893040" cy="1253419"/>
              <a:chOff x="0" y="0"/>
              <a:chExt cx="966526" cy="247589"/>
            </a:xfrm>
          </p:grpSpPr>
          <p:sp>
            <p:nvSpPr>
              <p:cNvPr id="16" name="Freeform 16"/>
              <p:cNvSpPr/>
              <p:nvPr/>
            </p:nvSpPr>
            <p:spPr>
              <a:xfrm>
                <a:off x="0" y="0"/>
                <a:ext cx="966526" cy="247589"/>
              </a:xfrm>
              <a:custGeom>
                <a:avLst/>
                <a:gdLst/>
                <a:ahLst/>
                <a:cxnLst/>
                <a:rect l="l" t="t" r="r" b="b"/>
                <a:pathLst>
                  <a:path w="966526" h="247589">
                    <a:moveTo>
                      <a:pt x="107592" y="0"/>
                    </a:moveTo>
                    <a:lnTo>
                      <a:pt x="858935" y="0"/>
                    </a:lnTo>
                    <a:cubicBezTo>
                      <a:pt x="887470" y="0"/>
                      <a:pt x="914836" y="11336"/>
                      <a:pt x="935013" y="31513"/>
                    </a:cubicBezTo>
                    <a:cubicBezTo>
                      <a:pt x="955191" y="51690"/>
                      <a:pt x="966526" y="79057"/>
                      <a:pt x="966526" y="107592"/>
                    </a:cubicBezTo>
                    <a:lnTo>
                      <a:pt x="966526" y="139997"/>
                    </a:lnTo>
                    <a:cubicBezTo>
                      <a:pt x="966526" y="168532"/>
                      <a:pt x="955191" y="195899"/>
                      <a:pt x="935013" y="216076"/>
                    </a:cubicBezTo>
                    <a:cubicBezTo>
                      <a:pt x="914836" y="236253"/>
                      <a:pt x="887470" y="247589"/>
                      <a:pt x="858935" y="247589"/>
                    </a:cubicBezTo>
                    <a:lnTo>
                      <a:pt x="107592" y="247589"/>
                    </a:lnTo>
                    <a:cubicBezTo>
                      <a:pt x="79057" y="247589"/>
                      <a:pt x="51690" y="236253"/>
                      <a:pt x="31513" y="216076"/>
                    </a:cubicBezTo>
                    <a:cubicBezTo>
                      <a:pt x="11336" y="195899"/>
                      <a:pt x="0" y="168532"/>
                      <a:pt x="0" y="139997"/>
                    </a:cubicBezTo>
                    <a:lnTo>
                      <a:pt x="0" y="107592"/>
                    </a:lnTo>
                    <a:cubicBezTo>
                      <a:pt x="0" y="79057"/>
                      <a:pt x="11336" y="51690"/>
                      <a:pt x="31513" y="31513"/>
                    </a:cubicBezTo>
                    <a:cubicBezTo>
                      <a:pt x="51690" y="11336"/>
                      <a:pt x="79057" y="0"/>
                      <a:pt x="107592" y="0"/>
                    </a:cubicBezTo>
                    <a:close/>
                  </a:path>
                </a:pathLst>
              </a:custGeom>
              <a:solidFill>
                <a:srgbClr val="FFDE59"/>
              </a:solidFill>
            </p:spPr>
          </p:sp>
          <p:sp>
            <p:nvSpPr>
              <p:cNvPr id="17" name="TextBox 17"/>
              <p:cNvSpPr txBox="1"/>
              <p:nvPr/>
            </p:nvSpPr>
            <p:spPr>
              <a:xfrm>
                <a:off x="0" y="-76200"/>
                <a:ext cx="966526" cy="323789"/>
              </a:xfrm>
              <a:prstGeom prst="rect">
                <a:avLst/>
              </a:prstGeom>
            </p:spPr>
            <p:txBody>
              <a:bodyPr lIns="50800" tIns="50800" rIns="50800" bIns="50800" rtlCol="0" anchor="ctr"/>
              <a:lstStyle/>
              <a:p>
                <a:pPr algn="ctr">
                  <a:lnSpc>
                    <a:spcPts val="3589"/>
                  </a:lnSpc>
                </a:pPr>
                <a:endParaRPr/>
              </a:p>
            </p:txBody>
          </p:sp>
        </p:grpSp>
        <p:sp>
          <p:nvSpPr>
            <p:cNvPr id="18" name="TextBox 18"/>
            <p:cNvSpPr txBox="1"/>
            <p:nvPr/>
          </p:nvSpPr>
          <p:spPr>
            <a:xfrm>
              <a:off x="857463" y="203756"/>
              <a:ext cx="3178113" cy="760183"/>
            </a:xfrm>
            <a:prstGeom prst="rect">
              <a:avLst/>
            </a:prstGeom>
          </p:spPr>
          <p:txBody>
            <a:bodyPr lIns="0" tIns="0" rIns="0" bIns="0" rtlCol="0" anchor="t">
              <a:spAutoFit/>
            </a:bodyPr>
            <a:lstStyle/>
            <a:p>
              <a:pPr algn="ctr">
                <a:lnSpc>
                  <a:spcPts val="4668"/>
                </a:lnSpc>
              </a:pPr>
              <a:r>
                <a:rPr lang="en-US" sz="3334" b="1" dirty="0">
                  <a:solidFill>
                    <a:srgbClr val="000000"/>
                  </a:solidFill>
                  <a:latin typeface="Poppins Bold"/>
                  <a:ea typeface="Poppins Bold"/>
                  <a:cs typeface="Poppins Bold"/>
                  <a:sym typeface="Poppins Bold"/>
                </a:rPr>
                <a:t>Halal</a:t>
              </a:r>
            </a:p>
          </p:txBody>
        </p:sp>
      </p:grpSp>
      <p:grpSp>
        <p:nvGrpSpPr>
          <p:cNvPr id="19" name="Group 19"/>
          <p:cNvGrpSpPr/>
          <p:nvPr/>
        </p:nvGrpSpPr>
        <p:grpSpPr>
          <a:xfrm>
            <a:off x="87409" y="7452713"/>
            <a:ext cx="4683243" cy="940064"/>
            <a:chOff x="0" y="0"/>
            <a:chExt cx="6244324" cy="1253419"/>
          </a:xfrm>
        </p:grpSpPr>
        <p:grpSp>
          <p:nvGrpSpPr>
            <p:cNvPr id="20" name="Group 20"/>
            <p:cNvGrpSpPr/>
            <p:nvPr/>
          </p:nvGrpSpPr>
          <p:grpSpPr>
            <a:xfrm>
              <a:off x="0" y="0"/>
              <a:ext cx="6244324" cy="1253419"/>
              <a:chOff x="0" y="0"/>
              <a:chExt cx="1233447" cy="247589"/>
            </a:xfrm>
          </p:grpSpPr>
          <p:sp>
            <p:nvSpPr>
              <p:cNvPr id="21" name="Freeform 21"/>
              <p:cNvSpPr/>
              <p:nvPr/>
            </p:nvSpPr>
            <p:spPr>
              <a:xfrm>
                <a:off x="0" y="0"/>
                <a:ext cx="1233447" cy="247589"/>
              </a:xfrm>
              <a:custGeom>
                <a:avLst/>
                <a:gdLst/>
                <a:ahLst/>
                <a:cxnLst/>
                <a:rect l="l" t="t" r="r" b="b"/>
                <a:pathLst>
                  <a:path w="1233447" h="247589">
                    <a:moveTo>
                      <a:pt x="84309" y="0"/>
                    </a:moveTo>
                    <a:lnTo>
                      <a:pt x="1149138" y="0"/>
                    </a:lnTo>
                    <a:cubicBezTo>
                      <a:pt x="1195700" y="0"/>
                      <a:pt x="1233447" y="37746"/>
                      <a:pt x="1233447" y="84309"/>
                    </a:cubicBezTo>
                    <a:lnTo>
                      <a:pt x="1233447" y="163280"/>
                    </a:lnTo>
                    <a:cubicBezTo>
                      <a:pt x="1233447" y="209843"/>
                      <a:pt x="1195700" y="247589"/>
                      <a:pt x="1149138" y="247589"/>
                    </a:cubicBezTo>
                    <a:lnTo>
                      <a:pt x="84309" y="247589"/>
                    </a:lnTo>
                    <a:cubicBezTo>
                      <a:pt x="37746" y="247589"/>
                      <a:pt x="0" y="209843"/>
                      <a:pt x="0" y="163280"/>
                    </a:cubicBezTo>
                    <a:lnTo>
                      <a:pt x="0" y="84309"/>
                    </a:lnTo>
                    <a:cubicBezTo>
                      <a:pt x="0" y="37746"/>
                      <a:pt x="37746" y="0"/>
                      <a:pt x="84309" y="0"/>
                    </a:cubicBezTo>
                    <a:close/>
                  </a:path>
                </a:pathLst>
              </a:custGeom>
              <a:solidFill>
                <a:srgbClr val="FFDE59"/>
              </a:solidFill>
            </p:spPr>
          </p:sp>
          <p:sp>
            <p:nvSpPr>
              <p:cNvPr id="22" name="TextBox 22"/>
              <p:cNvSpPr txBox="1"/>
              <p:nvPr/>
            </p:nvSpPr>
            <p:spPr>
              <a:xfrm>
                <a:off x="0" y="-76200"/>
                <a:ext cx="1233447" cy="323789"/>
              </a:xfrm>
              <a:prstGeom prst="rect">
                <a:avLst/>
              </a:prstGeom>
            </p:spPr>
            <p:txBody>
              <a:bodyPr lIns="50800" tIns="50800" rIns="50800" bIns="50800" rtlCol="0" anchor="ctr"/>
              <a:lstStyle/>
              <a:p>
                <a:pPr algn="ctr">
                  <a:lnSpc>
                    <a:spcPts val="3589"/>
                  </a:lnSpc>
                </a:pPr>
                <a:endParaRPr/>
              </a:p>
            </p:txBody>
          </p:sp>
        </p:grpSp>
        <p:sp>
          <p:nvSpPr>
            <p:cNvPr id="23" name="TextBox 23"/>
            <p:cNvSpPr txBox="1"/>
            <p:nvPr/>
          </p:nvSpPr>
          <p:spPr>
            <a:xfrm>
              <a:off x="924830" y="205237"/>
              <a:ext cx="4443217" cy="747694"/>
            </a:xfrm>
            <a:prstGeom prst="rect">
              <a:avLst/>
            </a:prstGeom>
          </p:spPr>
          <p:txBody>
            <a:bodyPr lIns="0" tIns="0" rIns="0" bIns="0" rtlCol="0" anchor="t">
              <a:spAutoFit/>
            </a:bodyPr>
            <a:lstStyle/>
            <a:p>
              <a:pPr algn="ctr">
                <a:lnSpc>
                  <a:spcPts val="4528"/>
                </a:lnSpc>
              </a:pPr>
              <a:r>
                <a:rPr lang="en-US" sz="3234" b="1">
                  <a:solidFill>
                    <a:srgbClr val="000000"/>
                  </a:solidFill>
                  <a:latin typeface="Poppins Bold"/>
                  <a:ea typeface="Poppins Bold"/>
                  <a:cs typeface="Poppins Bold"/>
                  <a:sym typeface="Poppins Bold"/>
                </a:rPr>
                <a:t>FSSC 22000</a:t>
              </a:r>
            </a:p>
          </p:txBody>
        </p:sp>
      </p:grpSp>
      <p:grpSp>
        <p:nvGrpSpPr>
          <p:cNvPr id="24" name="Group 24"/>
          <p:cNvGrpSpPr/>
          <p:nvPr/>
        </p:nvGrpSpPr>
        <p:grpSpPr>
          <a:xfrm>
            <a:off x="5474220" y="4902805"/>
            <a:ext cx="3669780" cy="940064"/>
            <a:chOff x="0" y="0"/>
            <a:chExt cx="4893040" cy="1253419"/>
          </a:xfrm>
        </p:grpSpPr>
        <p:grpSp>
          <p:nvGrpSpPr>
            <p:cNvPr id="25" name="Group 25"/>
            <p:cNvGrpSpPr/>
            <p:nvPr/>
          </p:nvGrpSpPr>
          <p:grpSpPr>
            <a:xfrm>
              <a:off x="0" y="0"/>
              <a:ext cx="4893040" cy="1253419"/>
              <a:chOff x="0" y="0"/>
              <a:chExt cx="966526" cy="247589"/>
            </a:xfrm>
          </p:grpSpPr>
          <p:sp>
            <p:nvSpPr>
              <p:cNvPr id="26" name="Freeform 26"/>
              <p:cNvSpPr/>
              <p:nvPr/>
            </p:nvSpPr>
            <p:spPr>
              <a:xfrm>
                <a:off x="0" y="0"/>
                <a:ext cx="966526" cy="247589"/>
              </a:xfrm>
              <a:custGeom>
                <a:avLst/>
                <a:gdLst/>
                <a:ahLst/>
                <a:cxnLst/>
                <a:rect l="l" t="t" r="r" b="b"/>
                <a:pathLst>
                  <a:path w="966526" h="247589">
                    <a:moveTo>
                      <a:pt x="107592" y="0"/>
                    </a:moveTo>
                    <a:lnTo>
                      <a:pt x="858935" y="0"/>
                    </a:lnTo>
                    <a:cubicBezTo>
                      <a:pt x="887470" y="0"/>
                      <a:pt x="914836" y="11336"/>
                      <a:pt x="935013" y="31513"/>
                    </a:cubicBezTo>
                    <a:cubicBezTo>
                      <a:pt x="955191" y="51690"/>
                      <a:pt x="966526" y="79057"/>
                      <a:pt x="966526" y="107592"/>
                    </a:cubicBezTo>
                    <a:lnTo>
                      <a:pt x="966526" y="139997"/>
                    </a:lnTo>
                    <a:cubicBezTo>
                      <a:pt x="966526" y="168532"/>
                      <a:pt x="955191" y="195899"/>
                      <a:pt x="935013" y="216076"/>
                    </a:cubicBezTo>
                    <a:cubicBezTo>
                      <a:pt x="914836" y="236253"/>
                      <a:pt x="887470" y="247589"/>
                      <a:pt x="858935" y="247589"/>
                    </a:cubicBezTo>
                    <a:lnTo>
                      <a:pt x="107592" y="247589"/>
                    </a:lnTo>
                    <a:cubicBezTo>
                      <a:pt x="79057" y="247589"/>
                      <a:pt x="51690" y="236253"/>
                      <a:pt x="31513" y="216076"/>
                    </a:cubicBezTo>
                    <a:cubicBezTo>
                      <a:pt x="11336" y="195899"/>
                      <a:pt x="0" y="168532"/>
                      <a:pt x="0" y="139997"/>
                    </a:cubicBezTo>
                    <a:lnTo>
                      <a:pt x="0" y="107592"/>
                    </a:lnTo>
                    <a:cubicBezTo>
                      <a:pt x="0" y="79057"/>
                      <a:pt x="11336" y="51690"/>
                      <a:pt x="31513" y="31513"/>
                    </a:cubicBezTo>
                    <a:cubicBezTo>
                      <a:pt x="51690" y="11336"/>
                      <a:pt x="79057" y="0"/>
                      <a:pt x="107592" y="0"/>
                    </a:cubicBezTo>
                    <a:close/>
                  </a:path>
                </a:pathLst>
              </a:custGeom>
              <a:solidFill>
                <a:srgbClr val="FFDE59"/>
              </a:solidFill>
            </p:spPr>
          </p:sp>
          <p:sp>
            <p:nvSpPr>
              <p:cNvPr id="27" name="TextBox 27"/>
              <p:cNvSpPr txBox="1"/>
              <p:nvPr/>
            </p:nvSpPr>
            <p:spPr>
              <a:xfrm>
                <a:off x="0" y="-76200"/>
                <a:ext cx="966526" cy="323789"/>
              </a:xfrm>
              <a:prstGeom prst="rect">
                <a:avLst/>
              </a:prstGeom>
            </p:spPr>
            <p:txBody>
              <a:bodyPr lIns="50800" tIns="50800" rIns="50800" bIns="50800" rtlCol="0" anchor="ctr"/>
              <a:lstStyle/>
              <a:p>
                <a:pPr algn="ctr">
                  <a:lnSpc>
                    <a:spcPts val="3589"/>
                  </a:lnSpc>
                </a:pPr>
                <a:endParaRPr/>
              </a:p>
            </p:txBody>
          </p:sp>
        </p:grpSp>
        <p:sp>
          <p:nvSpPr>
            <p:cNvPr id="28" name="TextBox 28"/>
            <p:cNvSpPr txBox="1"/>
            <p:nvPr/>
          </p:nvSpPr>
          <p:spPr>
            <a:xfrm>
              <a:off x="1254327" y="209399"/>
              <a:ext cx="2562133" cy="762347"/>
            </a:xfrm>
            <a:prstGeom prst="rect">
              <a:avLst/>
            </a:prstGeom>
          </p:spPr>
          <p:txBody>
            <a:bodyPr wrap="square" lIns="0" tIns="0" rIns="0" bIns="0" rtlCol="0" anchor="t">
              <a:spAutoFit/>
            </a:bodyPr>
            <a:lstStyle/>
            <a:p>
              <a:pPr algn="ctr">
                <a:lnSpc>
                  <a:spcPts val="4668"/>
                </a:lnSpc>
              </a:pPr>
              <a:r>
                <a:rPr lang="en-US" sz="3334" b="1" dirty="0">
                  <a:solidFill>
                    <a:srgbClr val="000000"/>
                  </a:solidFill>
                  <a:latin typeface="Poppins Bold"/>
                  <a:ea typeface="Poppins Bold"/>
                  <a:cs typeface="Poppins Bold"/>
                  <a:sym typeface="Poppins Bold"/>
                </a:rPr>
                <a:t>Kosher</a:t>
              </a:r>
            </a:p>
          </p:txBody>
        </p:sp>
      </p:grpSp>
      <p:sp>
        <p:nvSpPr>
          <p:cNvPr id="29" name="Freeform 29"/>
          <p:cNvSpPr/>
          <p:nvPr/>
        </p:nvSpPr>
        <p:spPr>
          <a:xfrm>
            <a:off x="4010" y="4815165"/>
            <a:ext cx="1155510" cy="1012350"/>
          </a:xfrm>
          <a:custGeom>
            <a:avLst/>
            <a:gdLst/>
            <a:ahLst/>
            <a:cxnLst/>
            <a:rect l="l" t="t" r="r" b="b"/>
            <a:pathLst>
              <a:path w="1155510" h="1012350">
                <a:moveTo>
                  <a:pt x="0" y="0"/>
                </a:moveTo>
                <a:lnTo>
                  <a:pt x="1155510" y="0"/>
                </a:lnTo>
                <a:lnTo>
                  <a:pt x="1155510" y="1012350"/>
                </a:lnTo>
                <a:lnTo>
                  <a:pt x="0" y="1012350"/>
                </a:lnTo>
                <a:lnTo>
                  <a:pt x="0" y="0"/>
                </a:lnTo>
                <a:close/>
              </a:path>
            </a:pathLst>
          </a:custGeom>
          <a:blipFill>
            <a:blip r:embed="rId3"/>
            <a:stretch>
              <a:fillRect/>
            </a:stretch>
          </a:blipFill>
        </p:spPr>
      </p:sp>
      <p:sp>
        <p:nvSpPr>
          <p:cNvPr id="30" name="Freeform 30"/>
          <p:cNvSpPr/>
          <p:nvPr/>
        </p:nvSpPr>
        <p:spPr>
          <a:xfrm>
            <a:off x="87409" y="8105324"/>
            <a:ext cx="2545592" cy="574908"/>
          </a:xfrm>
          <a:custGeom>
            <a:avLst/>
            <a:gdLst/>
            <a:ahLst/>
            <a:cxnLst/>
            <a:rect l="l" t="t" r="r" b="b"/>
            <a:pathLst>
              <a:path w="2545592" h="574908">
                <a:moveTo>
                  <a:pt x="0" y="0"/>
                </a:moveTo>
                <a:lnTo>
                  <a:pt x="2545592" y="0"/>
                </a:lnTo>
                <a:lnTo>
                  <a:pt x="2545592" y="574908"/>
                </a:lnTo>
                <a:lnTo>
                  <a:pt x="0" y="574908"/>
                </a:lnTo>
                <a:lnTo>
                  <a:pt x="0" y="0"/>
                </a:lnTo>
                <a:close/>
              </a:path>
            </a:pathLst>
          </a:custGeom>
          <a:blipFill>
            <a:blip r:embed="rId4"/>
            <a:stretch>
              <a:fillRect t="-13296"/>
            </a:stretch>
          </a:blipFill>
        </p:spPr>
      </p:sp>
      <p:sp>
        <p:nvSpPr>
          <p:cNvPr id="31" name="TextBox 31"/>
          <p:cNvSpPr txBox="1"/>
          <p:nvPr/>
        </p:nvSpPr>
        <p:spPr>
          <a:xfrm>
            <a:off x="3674281" y="356830"/>
            <a:ext cx="10939438" cy="790473"/>
          </a:xfrm>
          <a:prstGeom prst="rect">
            <a:avLst/>
          </a:prstGeom>
        </p:spPr>
        <p:txBody>
          <a:bodyPr lIns="0" tIns="0" rIns="0" bIns="0" rtlCol="0" anchor="t">
            <a:spAutoFit/>
          </a:bodyPr>
          <a:lstStyle/>
          <a:p>
            <a:pPr algn="ctr">
              <a:lnSpc>
                <a:spcPts val="5742"/>
              </a:lnSpc>
            </a:pPr>
            <a:r>
              <a:rPr lang="en-US" sz="5859" b="1">
                <a:solidFill>
                  <a:srgbClr val="FFFFFF"/>
                </a:solidFill>
                <a:latin typeface="Bebas Neue Bold"/>
                <a:ea typeface="Bebas Neue Bold"/>
                <a:cs typeface="Bebas Neue Bold"/>
                <a:sym typeface="Bebas Neue Bold"/>
              </a:rPr>
              <a:t>СЕРТИФИКАЦИЯ ПРОДУКЦИИ</a:t>
            </a:r>
          </a:p>
        </p:txBody>
      </p:sp>
      <p:sp>
        <p:nvSpPr>
          <p:cNvPr id="32" name="TextBox 32"/>
          <p:cNvSpPr txBox="1"/>
          <p:nvPr/>
        </p:nvSpPr>
        <p:spPr>
          <a:xfrm>
            <a:off x="419288" y="1267877"/>
            <a:ext cx="17411832" cy="901465"/>
          </a:xfrm>
          <a:prstGeom prst="rect">
            <a:avLst/>
          </a:prstGeom>
        </p:spPr>
        <p:txBody>
          <a:bodyPr lIns="0" tIns="0" rIns="0" bIns="0" rtlCol="0" anchor="t">
            <a:spAutoFit/>
          </a:bodyPr>
          <a:lstStyle/>
          <a:p>
            <a:pPr algn="ctr">
              <a:lnSpc>
                <a:spcPts val="3649"/>
              </a:lnSpc>
            </a:pPr>
            <a:r>
              <a:rPr lang="en-US" sz="2606" dirty="0">
                <a:solidFill>
                  <a:srgbClr val="000000"/>
                </a:solidFill>
                <a:latin typeface="Poppins"/>
                <a:ea typeface="Poppins"/>
                <a:cs typeface="Poppins"/>
                <a:sym typeface="Poppins"/>
              </a:rPr>
              <a:t> The state registration certificates issued by the Ministry of Agriculture and Food of the Republic of Belarus have been obtained for the strains of microorganisms used in the production of amino acids.</a:t>
            </a:r>
          </a:p>
        </p:txBody>
      </p:sp>
      <p:sp>
        <p:nvSpPr>
          <p:cNvPr id="33" name="TextBox 33"/>
          <p:cNvSpPr txBox="1"/>
          <p:nvPr/>
        </p:nvSpPr>
        <p:spPr>
          <a:xfrm>
            <a:off x="4010" y="8937407"/>
            <a:ext cx="18528799" cy="891421"/>
          </a:xfrm>
          <a:prstGeom prst="rect">
            <a:avLst/>
          </a:prstGeom>
        </p:spPr>
        <p:txBody>
          <a:bodyPr lIns="0" tIns="0" rIns="0" bIns="0" rtlCol="0" anchor="t">
            <a:spAutoFit/>
          </a:bodyPr>
          <a:lstStyle/>
          <a:p>
            <a:pPr algn="ctr">
              <a:lnSpc>
                <a:spcPts val="3521"/>
              </a:lnSpc>
            </a:pPr>
            <a:r>
              <a:rPr lang="en-US" sz="2515" b="1" u="sng" dirty="0">
                <a:solidFill>
                  <a:srgbClr val="000000"/>
                </a:solidFill>
                <a:latin typeface="Poppins Bold"/>
                <a:ea typeface="Poppins Bold"/>
                <a:cs typeface="Poppins Bold"/>
                <a:sym typeface="Poppins Bold"/>
              </a:rPr>
              <a:t>Feed and feed additives comply with the requirements of TR 2010/025/BY and national standards. </a:t>
            </a:r>
          </a:p>
          <a:p>
            <a:pPr algn="ctr">
              <a:lnSpc>
                <a:spcPts val="3521"/>
              </a:lnSpc>
            </a:pPr>
            <a:r>
              <a:rPr lang="en-US" sz="2515" b="1" u="sng" dirty="0">
                <a:solidFill>
                  <a:srgbClr val="000000"/>
                </a:solidFill>
                <a:latin typeface="Poppins Bold"/>
                <a:ea typeface="Poppins Bold"/>
                <a:cs typeface="Poppins Bold"/>
                <a:sym typeface="Poppins Bold"/>
              </a:rPr>
              <a:t>Wheat gluten meets the requirements of TR CU 021/204.</a:t>
            </a:r>
          </a:p>
        </p:txBody>
      </p:sp>
      <p:grpSp>
        <p:nvGrpSpPr>
          <p:cNvPr id="34" name="Group 34"/>
          <p:cNvGrpSpPr/>
          <p:nvPr/>
        </p:nvGrpSpPr>
        <p:grpSpPr>
          <a:xfrm>
            <a:off x="4010" y="0"/>
            <a:ext cx="18263937" cy="1084085"/>
            <a:chOff x="0" y="0"/>
            <a:chExt cx="4810255" cy="285520"/>
          </a:xfrm>
        </p:grpSpPr>
        <p:sp>
          <p:nvSpPr>
            <p:cNvPr id="35" name="Freeform 35"/>
            <p:cNvSpPr/>
            <p:nvPr/>
          </p:nvSpPr>
          <p:spPr>
            <a:xfrm>
              <a:off x="0" y="0"/>
              <a:ext cx="4810255" cy="285520"/>
            </a:xfrm>
            <a:custGeom>
              <a:avLst/>
              <a:gdLst/>
              <a:ahLst/>
              <a:cxnLst/>
              <a:rect l="l" t="t" r="r" b="b"/>
              <a:pathLst>
                <a:path w="4810255" h="285520">
                  <a:moveTo>
                    <a:pt x="0" y="0"/>
                  </a:moveTo>
                  <a:lnTo>
                    <a:pt x="4810255" y="0"/>
                  </a:lnTo>
                  <a:lnTo>
                    <a:pt x="4810255" y="285520"/>
                  </a:lnTo>
                  <a:lnTo>
                    <a:pt x="0" y="285520"/>
                  </a:lnTo>
                  <a:close/>
                </a:path>
              </a:pathLst>
            </a:custGeom>
            <a:solidFill>
              <a:srgbClr val="206F48"/>
            </a:solidFill>
          </p:spPr>
        </p:sp>
        <p:sp>
          <p:nvSpPr>
            <p:cNvPr id="36" name="TextBox 36"/>
            <p:cNvSpPr txBox="1"/>
            <p:nvPr/>
          </p:nvSpPr>
          <p:spPr>
            <a:xfrm>
              <a:off x="0" y="-76200"/>
              <a:ext cx="4810255" cy="361720"/>
            </a:xfrm>
            <a:prstGeom prst="rect">
              <a:avLst/>
            </a:prstGeom>
          </p:spPr>
          <p:txBody>
            <a:bodyPr lIns="50800" tIns="50800" rIns="50800" bIns="50800" rtlCol="0" anchor="ctr"/>
            <a:lstStyle/>
            <a:p>
              <a:pPr algn="ctr">
                <a:lnSpc>
                  <a:spcPts val="3589"/>
                </a:lnSpc>
              </a:pPr>
              <a:endParaRPr/>
            </a:p>
          </p:txBody>
        </p:sp>
      </p:grpSp>
      <p:sp>
        <p:nvSpPr>
          <p:cNvPr id="37" name="TextBox 37"/>
          <p:cNvSpPr txBox="1"/>
          <p:nvPr/>
        </p:nvSpPr>
        <p:spPr>
          <a:xfrm>
            <a:off x="3040994" y="267900"/>
            <a:ext cx="12835515" cy="730969"/>
          </a:xfrm>
          <a:prstGeom prst="rect">
            <a:avLst/>
          </a:prstGeom>
        </p:spPr>
        <p:txBody>
          <a:bodyPr lIns="0" tIns="0" rIns="0" bIns="0" rtlCol="0" anchor="t">
            <a:spAutoFit/>
          </a:bodyPr>
          <a:lstStyle/>
          <a:p>
            <a:pPr algn="ctr">
              <a:lnSpc>
                <a:spcPts val="5742"/>
              </a:lnSpc>
            </a:pPr>
            <a:r>
              <a:rPr lang="en-US" sz="5859" b="1" dirty="0">
                <a:solidFill>
                  <a:srgbClr val="FFFFFF"/>
                </a:solidFill>
                <a:latin typeface="Bebas Neue Bold"/>
                <a:ea typeface="Bebas Neue Bold"/>
                <a:cs typeface="Bebas Neue Bold"/>
                <a:sym typeface="Bebas Neue Bold"/>
              </a:rPr>
              <a:t>PRODUCT CERTIFICATION</a:t>
            </a:r>
          </a:p>
        </p:txBody>
      </p:sp>
      <p:sp>
        <p:nvSpPr>
          <p:cNvPr id="38" name="AutoShape 38"/>
          <p:cNvSpPr/>
          <p:nvPr/>
        </p:nvSpPr>
        <p:spPr>
          <a:xfrm flipH="1" flipV="1">
            <a:off x="9458752" y="3092509"/>
            <a:ext cx="42862" cy="5526966"/>
          </a:xfrm>
          <a:prstGeom prst="line">
            <a:avLst/>
          </a:prstGeom>
          <a:ln w="85725" cap="flat">
            <a:solidFill>
              <a:srgbClr val="22503F"/>
            </a:solidFill>
            <a:prstDash val="lgDash"/>
            <a:headEnd type="none" w="sm" len="sm"/>
            <a:tailEnd type="none" w="sm" len="sm"/>
          </a:ln>
        </p:spPr>
      </p:sp>
      <p:sp>
        <p:nvSpPr>
          <p:cNvPr id="39" name="TextBox 39"/>
          <p:cNvSpPr txBox="1"/>
          <p:nvPr/>
        </p:nvSpPr>
        <p:spPr>
          <a:xfrm>
            <a:off x="9464642" y="3371938"/>
            <a:ext cx="8786386" cy="1041247"/>
          </a:xfrm>
          <a:prstGeom prst="rect">
            <a:avLst/>
          </a:prstGeom>
        </p:spPr>
        <p:txBody>
          <a:bodyPr lIns="0" tIns="0" rIns="0" bIns="0" rtlCol="0" anchor="t">
            <a:spAutoFit/>
          </a:bodyPr>
          <a:lstStyle/>
          <a:p>
            <a:pPr algn="ctr">
              <a:lnSpc>
                <a:spcPts val="4174"/>
              </a:lnSpc>
            </a:pPr>
            <a:r>
              <a:rPr lang="en-US" sz="2981" i="1" dirty="0">
                <a:solidFill>
                  <a:srgbClr val="000000"/>
                </a:solidFill>
                <a:latin typeface="Open Sans Italics"/>
                <a:ea typeface="Open Sans Italics"/>
                <a:cs typeface="Open Sans Italics"/>
                <a:sym typeface="Open Sans Italics"/>
              </a:rPr>
              <a:t> </a:t>
            </a:r>
            <a:r>
              <a:rPr lang="en-US" sz="2981" b="1" i="1" dirty="0">
                <a:solidFill>
                  <a:srgbClr val="000000"/>
                </a:solidFill>
                <a:latin typeface="Open Sans Bold Italics"/>
                <a:ea typeface="Open Sans Bold Italics"/>
                <a:cs typeface="Open Sans Bold Italics"/>
                <a:sym typeface="Open Sans Bold Italics"/>
              </a:rPr>
              <a:t>Agro-industrial production is certified according to international standards:</a:t>
            </a:r>
          </a:p>
        </p:txBody>
      </p:sp>
      <p:grpSp>
        <p:nvGrpSpPr>
          <p:cNvPr id="40" name="Group 40"/>
          <p:cNvGrpSpPr/>
          <p:nvPr/>
        </p:nvGrpSpPr>
        <p:grpSpPr>
          <a:xfrm>
            <a:off x="11723224" y="5515712"/>
            <a:ext cx="3669780" cy="940064"/>
            <a:chOff x="0" y="0"/>
            <a:chExt cx="4893040" cy="1253419"/>
          </a:xfrm>
        </p:grpSpPr>
        <p:grpSp>
          <p:nvGrpSpPr>
            <p:cNvPr id="41" name="Group 41"/>
            <p:cNvGrpSpPr/>
            <p:nvPr/>
          </p:nvGrpSpPr>
          <p:grpSpPr>
            <a:xfrm>
              <a:off x="0" y="0"/>
              <a:ext cx="4893040" cy="1253419"/>
              <a:chOff x="0" y="0"/>
              <a:chExt cx="966526" cy="247589"/>
            </a:xfrm>
          </p:grpSpPr>
          <p:sp>
            <p:nvSpPr>
              <p:cNvPr id="42" name="Freeform 42"/>
              <p:cNvSpPr/>
              <p:nvPr/>
            </p:nvSpPr>
            <p:spPr>
              <a:xfrm>
                <a:off x="0" y="0"/>
                <a:ext cx="966526" cy="247589"/>
              </a:xfrm>
              <a:custGeom>
                <a:avLst/>
                <a:gdLst/>
                <a:ahLst/>
                <a:cxnLst/>
                <a:rect l="l" t="t" r="r" b="b"/>
                <a:pathLst>
                  <a:path w="966526" h="247589">
                    <a:moveTo>
                      <a:pt x="107592" y="0"/>
                    </a:moveTo>
                    <a:lnTo>
                      <a:pt x="858935" y="0"/>
                    </a:lnTo>
                    <a:cubicBezTo>
                      <a:pt x="887470" y="0"/>
                      <a:pt x="914836" y="11336"/>
                      <a:pt x="935013" y="31513"/>
                    </a:cubicBezTo>
                    <a:cubicBezTo>
                      <a:pt x="955191" y="51690"/>
                      <a:pt x="966526" y="79057"/>
                      <a:pt x="966526" y="107592"/>
                    </a:cubicBezTo>
                    <a:lnTo>
                      <a:pt x="966526" y="139997"/>
                    </a:lnTo>
                    <a:cubicBezTo>
                      <a:pt x="966526" y="168532"/>
                      <a:pt x="955191" y="195899"/>
                      <a:pt x="935013" y="216076"/>
                    </a:cubicBezTo>
                    <a:cubicBezTo>
                      <a:pt x="914836" y="236253"/>
                      <a:pt x="887470" y="247589"/>
                      <a:pt x="858935" y="247589"/>
                    </a:cubicBezTo>
                    <a:lnTo>
                      <a:pt x="107592" y="247589"/>
                    </a:lnTo>
                    <a:cubicBezTo>
                      <a:pt x="79057" y="247589"/>
                      <a:pt x="51690" y="236253"/>
                      <a:pt x="31513" y="216076"/>
                    </a:cubicBezTo>
                    <a:cubicBezTo>
                      <a:pt x="11336" y="195899"/>
                      <a:pt x="0" y="168532"/>
                      <a:pt x="0" y="139997"/>
                    </a:cubicBezTo>
                    <a:lnTo>
                      <a:pt x="0" y="107592"/>
                    </a:lnTo>
                    <a:cubicBezTo>
                      <a:pt x="0" y="79057"/>
                      <a:pt x="11336" y="51690"/>
                      <a:pt x="31513" y="31513"/>
                    </a:cubicBezTo>
                    <a:cubicBezTo>
                      <a:pt x="51690" y="11336"/>
                      <a:pt x="79057" y="0"/>
                      <a:pt x="107592" y="0"/>
                    </a:cubicBezTo>
                    <a:close/>
                  </a:path>
                </a:pathLst>
              </a:custGeom>
              <a:solidFill>
                <a:srgbClr val="FFDE59"/>
              </a:solidFill>
            </p:spPr>
          </p:sp>
          <p:sp>
            <p:nvSpPr>
              <p:cNvPr id="43" name="TextBox 43"/>
              <p:cNvSpPr txBox="1"/>
              <p:nvPr/>
            </p:nvSpPr>
            <p:spPr>
              <a:xfrm>
                <a:off x="0" y="-76200"/>
                <a:ext cx="966526" cy="323789"/>
              </a:xfrm>
              <a:prstGeom prst="rect">
                <a:avLst/>
              </a:prstGeom>
            </p:spPr>
            <p:txBody>
              <a:bodyPr lIns="50800" tIns="50800" rIns="50800" bIns="50800" rtlCol="0" anchor="ctr"/>
              <a:lstStyle/>
              <a:p>
                <a:pPr algn="ctr">
                  <a:lnSpc>
                    <a:spcPts val="3589"/>
                  </a:lnSpc>
                </a:pPr>
                <a:endParaRPr/>
              </a:p>
            </p:txBody>
          </p:sp>
        </p:grpSp>
        <p:sp>
          <p:nvSpPr>
            <p:cNvPr id="44" name="TextBox 44"/>
            <p:cNvSpPr txBox="1"/>
            <p:nvPr/>
          </p:nvSpPr>
          <p:spPr>
            <a:xfrm>
              <a:off x="857463" y="203756"/>
              <a:ext cx="3178113" cy="760183"/>
            </a:xfrm>
            <a:prstGeom prst="rect">
              <a:avLst/>
            </a:prstGeom>
          </p:spPr>
          <p:txBody>
            <a:bodyPr lIns="0" tIns="0" rIns="0" bIns="0" rtlCol="0" anchor="t">
              <a:spAutoFit/>
            </a:bodyPr>
            <a:lstStyle/>
            <a:p>
              <a:pPr algn="ctr">
                <a:lnSpc>
                  <a:spcPts val="4668"/>
                </a:lnSpc>
              </a:pPr>
              <a:r>
                <a:rPr lang="en-US" sz="3334" b="1" dirty="0">
                  <a:solidFill>
                    <a:srgbClr val="000000"/>
                  </a:solidFill>
                  <a:latin typeface="Poppins Bold"/>
                  <a:ea typeface="Poppins Bold"/>
                  <a:cs typeface="Poppins Bold"/>
                  <a:sym typeface="Poppins Bold"/>
                </a:rPr>
                <a:t>Halal</a:t>
              </a:r>
            </a:p>
          </p:txBody>
        </p:sp>
      </p:grpSp>
      <p:sp>
        <p:nvSpPr>
          <p:cNvPr id="45" name="Freeform 45"/>
          <p:cNvSpPr/>
          <p:nvPr/>
        </p:nvSpPr>
        <p:spPr>
          <a:xfrm>
            <a:off x="14613719" y="5489338"/>
            <a:ext cx="966438" cy="966438"/>
          </a:xfrm>
          <a:custGeom>
            <a:avLst/>
            <a:gdLst/>
            <a:ahLst/>
            <a:cxnLst/>
            <a:rect l="l" t="t" r="r" b="b"/>
            <a:pathLst>
              <a:path w="966438" h="966438">
                <a:moveTo>
                  <a:pt x="0" y="0"/>
                </a:moveTo>
                <a:lnTo>
                  <a:pt x="966438" y="0"/>
                </a:lnTo>
                <a:lnTo>
                  <a:pt x="966438" y="966438"/>
                </a:lnTo>
                <a:lnTo>
                  <a:pt x="0" y="966438"/>
                </a:lnTo>
                <a:lnTo>
                  <a:pt x="0" y="0"/>
                </a:lnTo>
                <a:close/>
              </a:path>
            </a:pathLst>
          </a:custGeom>
          <a:blipFill>
            <a:blip r:embed="rId5"/>
            <a:stretch>
              <a:fillRect/>
            </a:stretch>
          </a:blipFill>
        </p:spPr>
      </p:sp>
      <p:sp>
        <p:nvSpPr>
          <p:cNvPr id="46" name="TextBox 46"/>
          <p:cNvSpPr txBox="1"/>
          <p:nvPr/>
        </p:nvSpPr>
        <p:spPr>
          <a:xfrm>
            <a:off x="9868327" y="7197733"/>
            <a:ext cx="7882531" cy="1287275"/>
          </a:xfrm>
          <a:prstGeom prst="rect">
            <a:avLst/>
          </a:prstGeom>
        </p:spPr>
        <p:txBody>
          <a:bodyPr lIns="0" tIns="0" rIns="0" bIns="0" rtlCol="0" anchor="t">
            <a:spAutoFit/>
          </a:bodyPr>
          <a:lstStyle/>
          <a:p>
            <a:pPr algn="ctr">
              <a:lnSpc>
                <a:spcPts val="3439"/>
              </a:lnSpc>
              <a:spcBef>
                <a:spcPct val="0"/>
              </a:spcBef>
            </a:pPr>
            <a:r>
              <a:rPr lang="en-US" sz="2457" i="1" dirty="0">
                <a:solidFill>
                  <a:srgbClr val="000000"/>
                </a:solidFill>
                <a:latin typeface="Poppins Italics"/>
                <a:ea typeface="Poppins Italics"/>
                <a:cs typeface="Poppins Italics"/>
                <a:sym typeface="Poppins Italics"/>
              </a:rPr>
              <a:t>An audit is expected to be conducted for compliance with the requirements of the STB ISO 9001-2015 standards.</a:t>
            </a:r>
          </a:p>
        </p:txBody>
      </p:sp>
      <p:sp>
        <p:nvSpPr>
          <p:cNvPr id="47" name="Freeform 47"/>
          <p:cNvSpPr/>
          <p:nvPr/>
        </p:nvSpPr>
        <p:spPr>
          <a:xfrm>
            <a:off x="5266217" y="7518400"/>
            <a:ext cx="966438" cy="966438"/>
          </a:xfrm>
          <a:custGeom>
            <a:avLst/>
            <a:gdLst/>
            <a:ahLst/>
            <a:cxnLst/>
            <a:rect l="l" t="t" r="r" b="b"/>
            <a:pathLst>
              <a:path w="966438" h="966438">
                <a:moveTo>
                  <a:pt x="0" y="0"/>
                </a:moveTo>
                <a:lnTo>
                  <a:pt x="966438" y="0"/>
                </a:lnTo>
                <a:lnTo>
                  <a:pt x="966438" y="966438"/>
                </a:lnTo>
                <a:lnTo>
                  <a:pt x="0" y="966438"/>
                </a:lnTo>
                <a:lnTo>
                  <a:pt x="0" y="0"/>
                </a:lnTo>
                <a:close/>
              </a:path>
            </a:pathLst>
          </a:custGeom>
          <a:blipFill>
            <a:blip r:embed="rId5"/>
            <a:stretch>
              <a:fillRect/>
            </a:stretch>
          </a:blipFill>
        </p:spPr>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6494" y="2958988"/>
            <a:ext cx="10747964" cy="1151957"/>
            <a:chOff x="0" y="0"/>
            <a:chExt cx="2830740" cy="303396"/>
          </a:xfrm>
        </p:grpSpPr>
        <p:sp>
          <p:nvSpPr>
            <p:cNvPr id="3" name="Freeform 3"/>
            <p:cNvSpPr/>
            <p:nvPr/>
          </p:nvSpPr>
          <p:spPr>
            <a:xfrm>
              <a:off x="0" y="0"/>
              <a:ext cx="2830739" cy="303396"/>
            </a:xfrm>
            <a:custGeom>
              <a:avLst/>
              <a:gdLst/>
              <a:ahLst/>
              <a:cxnLst/>
              <a:rect l="l" t="t" r="r" b="b"/>
              <a:pathLst>
                <a:path w="2830739" h="303396">
                  <a:moveTo>
                    <a:pt x="19449" y="0"/>
                  </a:moveTo>
                  <a:lnTo>
                    <a:pt x="2811291" y="0"/>
                  </a:lnTo>
                  <a:cubicBezTo>
                    <a:pt x="2816449" y="0"/>
                    <a:pt x="2821396" y="2049"/>
                    <a:pt x="2825043" y="5696"/>
                  </a:cubicBezTo>
                  <a:cubicBezTo>
                    <a:pt x="2828690" y="9344"/>
                    <a:pt x="2830739" y="14290"/>
                    <a:pt x="2830739" y="19449"/>
                  </a:cubicBezTo>
                  <a:lnTo>
                    <a:pt x="2830739" y="283948"/>
                  </a:lnTo>
                  <a:cubicBezTo>
                    <a:pt x="2830739" y="289106"/>
                    <a:pt x="2828690" y="294052"/>
                    <a:pt x="2825043" y="297700"/>
                  </a:cubicBezTo>
                  <a:cubicBezTo>
                    <a:pt x="2821396" y="301347"/>
                    <a:pt x="2816449" y="303396"/>
                    <a:pt x="2811291" y="303396"/>
                  </a:cubicBezTo>
                  <a:lnTo>
                    <a:pt x="19449" y="303396"/>
                  </a:lnTo>
                  <a:cubicBezTo>
                    <a:pt x="14290" y="303396"/>
                    <a:pt x="9344" y="301347"/>
                    <a:pt x="5696" y="297700"/>
                  </a:cubicBezTo>
                  <a:cubicBezTo>
                    <a:pt x="2049" y="294052"/>
                    <a:pt x="0" y="289106"/>
                    <a:pt x="0" y="283948"/>
                  </a:cubicBezTo>
                  <a:lnTo>
                    <a:pt x="0" y="19449"/>
                  </a:lnTo>
                  <a:cubicBezTo>
                    <a:pt x="0" y="14290"/>
                    <a:pt x="2049" y="9344"/>
                    <a:pt x="5696" y="5696"/>
                  </a:cubicBezTo>
                  <a:cubicBezTo>
                    <a:pt x="9344" y="2049"/>
                    <a:pt x="14290" y="0"/>
                    <a:pt x="19449" y="0"/>
                  </a:cubicBezTo>
                  <a:close/>
                </a:path>
              </a:pathLst>
            </a:custGeom>
            <a:solidFill>
              <a:srgbClr val="206F48">
                <a:alpha val="85882"/>
              </a:srgbClr>
            </a:solidFill>
          </p:spPr>
        </p:sp>
        <p:sp>
          <p:nvSpPr>
            <p:cNvPr id="4" name="TextBox 4"/>
            <p:cNvSpPr txBox="1"/>
            <p:nvPr/>
          </p:nvSpPr>
          <p:spPr>
            <a:xfrm>
              <a:off x="0" y="-76200"/>
              <a:ext cx="2830740" cy="379596"/>
            </a:xfrm>
            <a:prstGeom prst="rect">
              <a:avLst/>
            </a:prstGeom>
          </p:spPr>
          <p:txBody>
            <a:bodyPr lIns="50800" tIns="50800" rIns="50800" bIns="50800" rtlCol="0" anchor="ctr"/>
            <a:lstStyle/>
            <a:p>
              <a:pPr algn="r">
                <a:lnSpc>
                  <a:spcPts val="3589"/>
                </a:lnSpc>
              </a:pPr>
              <a:endParaRPr/>
            </a:p>
          </p:txBody>
        </p:sp>
      </p:grpSp>
      <p:grpSp>
        <p:nvGrpSpPr>
          <p:cNvPr id="5" name="Group 5"/>
          <p:cNvGrpSpPr/>
          <p:nvPr/>
        </p:nvGrpSpPr>
        <p:grpSpPr>
          <a:xfrm>
            <a:off x="4010" y="0"/>
            <a:ext cx="18263937" cy="1084085"/>
            <a:chOff x="0" y="0"/>
            <a:chExt cx="4810255" cy="285520"/>
          </a:xfrm>
        </p:grpSpPr>
        <p:sp>
          <p:nvSpPr>
            <p:cNvPr id="6" name="Freeform 6"/>
            <p:cNvSpPr/>
            <p:nvPr/>
          </p:nvSpPr>
          <p:spPr>
            <a:xfrm>
              <a:off x="0" y="0"/>
              <a:ext cx="4810255" cy="285520"/>
            </a:xfrm>
            <a:custGeom>
              <a:avLst/>
              <a:gdLst/>
              <a:ahLst/>
              <a:cxnLst/>
              <a:rect l="l" t="t" r="r" b="b"/>
              <a:pathLst>
                <a:path w="4810255" h="285520">
                  <a:moveTo>
                    <a:pt x="0" y="0"/>
                  </a:moveTo>
                  <a:lnTo>
                    <a:pt x="4810255" y="0"/>
                  </a:lnTo>
                  <a:lnTo>
                    <a:pt x="4810255" y="285520"/>
                  </a:lnTo>
                  <a:lnTo>
                    <a:pt x="0" y="285520"/>
                  </a:lnTo>
                  <a:close/>
                </a:path>
              </a:pathLst>
            </a:custGeom>
            <a:solidFill>
              <a:srgbClr val="206F48"/>
            </a:solidFill>
          </p:spPr>
        </p:sp>
        <p:sp>
          <p:nvSpPr>
            <p:cNvPr id="7" name="TextBox 7"/>
            <p:cNvSpPr txBox="1"/>
            <p:nvPr/>
          </p:nvSpPr>
          <p:spPr>
            <a:xfrm>
              <a:off x="0" y="-76200"/>
              <a:ext cx="4810255" cy="361720"/>
            </a:xfrm>
            <a:prstGeom prst="rect">
              <a:avLst/>
            </a:prstGeom>
          </p:spPr>
          <p:txBody>
            <a:bodyPr lIns="50800" tIns="50800" rIns="50800" bIns="50800" rtlCol="0" anchor="ctr"/>
            <a:lstStyle/>
            <a:p>
              <a:pPr algn="ctr">
                <a:lnSpc>
                  <a:spcPts val="3589"/>
                </a:lnSpc>
              </a:pPr>
              <a:endParaRPr/>
            </a:p>
          </p:txBody>
        </p:sp>
      </p:grpSp>
      <p:sp>
        <p:nvSpPr>
          <p:cNvPr id="8" name="Freeform 8"/>
          <p:cNvSpPr/>
          <p:nvPr/>
        </p:nvSpPr>
        <p:spPr>
          <a:xfrm>
            <a:off x="11434286" y="0"/>
            <a:ext cx="6853714" cy="10287000"/>
          </a:xfrm>
          <a:custGeom>
            <a:avLst/>
            <a:gdLst/>
            <a:ahLst/>
            <a:cxnLst/>
            <a:rect l="l" t="t" r="r" b="b"/>
            <a:pathLst>
              <a:path w="6853714" h="10287000">
                <a:moveTo>
                  <a:pt x="0" y="0"/>
                </a:moveTo>
                <a:lnTo>
                  <a:pt x="6853714" y="0"/>
                </a:lnTo>
                <a:lnTo>
                  <a:pt x="6853714" y="10287000"/>
                </a:lnTo>
                <a:lnTo>
                  <a:pt x="0" y="10287000"/>
                </a:lnTo>
                <a:lnTo>
                  <a:pt x="0" y="0"/>
                </a:lnTo>
                <a:close/>
              </a:path>
            </a:pathLst>
          </a:custGeom>
          <a:blipFill>
            <a:blip r:embed="rId2"/>
            <a:stretch>
              <a:fillRect/>
            </a:stretch>
          </a:blipFill>
        </p:spPr>
      </p:sp>
      <p:sp>
        <p:nvSpPr>
          <p:cNvPr id="9" name="Freeform 9"/>
          <p:cNvSpPr/>
          <p:nvPr/>
        </p:nvSpPr>
        <p:spPr>
          <a:xfrm>
            <a:off x="9135978" y="4196404"/>
            <a:ext cx="1380217" cy="1056493"/>
          </a:xfrm>
          <a:custGeom>
            <a:avLst/>
            <a:gdLst/>
            <a:ahLst/>
            <a:cxnLst/>
            <a:rect l="l" t="t" r="r" b="b"/>
            <a:pathLst>
              <a:path w="1380217" h="1056493">
                <a:moveTo>
                  <a:pt x="0" y="0"/>
                </a:moveTo>
                <a:lnTo>
                  <a:pt x="1380217" y="0"/>
                </a:lnTo>
                <a:lnTo>
                  <a:pt x="1380217" y="1056493"/>
                </a:lnTo>
                <a:lnTo>
                  <a:pt x="0" y="10564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Freeform 10"/>
          <p:cNvSpPr/>
          <p:nvPr/>
        </p:nvSpPr>
        <p:spPr>
          <a:xfrm>
            <a:off x="1028700" y="4196404"/>
            <a:ext cx="1111035" cy="1056493"/>
          </a:xfrm>
          <a:custGeom>
            <a:avLst/>
            <a:gdLst/>
            <a:ahLst/>
            <a:cxnLst/>
            <a:rect l="l" t="t" r="r" b="b"/>
            <a:pathLst>
              <a:path w="1111035" h="1056493">
                <a:moveTo>
                  <a:pt x="0" y="0"/>
                </a:moveTo>
                <a:lnTo>
                  <a:pt x="1111035" y="0"/>
                </a:lnTo>
                <a:lnTo>
                  <a:pt x="1111035" y="1056493"/>
                </a:lnTo>
                <a:lnTo>
                  <a:pt x="0" y="10564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TextBox 11"/>
          <p:cNvSpPr txBox="1"/>
          <p:nvPr/>
        </p:nvSpPr>
        <p:spPr>
          <a:xfrm>
            <a:off x="658019" y="3143463"/>
            <a:ext cx="10264914" cy="744906"/>
          </a:xfrm>
          <a:prstGeom prst="rect">
            <a:avLst/>
          </a:prstGeom>
        </p:spPr>
        <p:txBody>
          <a:bodyPr lIns="0" tIns="0" rIns="0" bIns="0" rtlCol="0" anchor="t">
            <a:spAutoFit/>
          </a:bodyPr>
          <a:lstStyle/>
          <a:p>
            <a:pPr algn="ctr">
              <a:lnSpc>
                <a:spcPts val="3042"/>
              </a:lnSpc>
            </a:pPr>
            <a:r>
              <a:rPr lang="en-US" sz="2173" b="1" dirty="0">
                <a:solidFill>
                  <a:srgbClr val="FFFFFF"/>
                </a:solidFill>
                <a:latin typeface="Open Sans Bold"/>
                <a:ea typeface="Open Sans Bold"/>
                <a:cs typeface="Open Sans Bold"/>
                <a:sym typeface="Open Sans Bold"/>
              </a:rPr>
              <a:t>The staff of BNBC is about 1,800 people. </a:t>
            </a:r>
          </a:p>
          <a:p>
            <a:pPr algn="ctr">
              <a:lnSpc>
                <a:spcPts val="3042"/>
              </a:lnSpc>
            </a:pPr>
            <a:r>
              <a:rPr lang="en-US" sz="2173" b="1" dirty="0">
                <a:solidFill>
                  <a:srgbClr val="FFFFFF"/>
                </a:solidFill>
                <a:latin typeface="Open Sans Bold"/>
                <a:ea typeface="Open Sans Bold"/>
                <a:cs typeface="Open Sans Bold"/>
                <a:sym typeface="Open Sans Bold"/>
              </a:rPr>
              <a:t>The average age of the workforce is 37 years.</a:t>
            </a:r>
          </a:p>
        </p:txBody>
      </p:sp>
      <p:sp>
        <p:nvSpPr>
          <p:cNvPr id="12" name="TextBox 12"/>
          <p:cNvSpPr txBox="1"/>
          <p:nvPr/>
        </p:nvSpPr>
        <p:spPr>
          <a:xfrm>
            <a:off x="235897" y="1261507"/>
            <a:ext cx="11109158" cy="1287468"/>
          </a:xfrm>
          <a:prstGeom prst="rect">
            <a:avLst/>
          </a:prstGeom>
        </p:spPr>
        <p:txBody>
          <a:bodyPr lIns="0" tIns="0" rIns="0" bIns="0" rtlCol="0" anchor="t">
            <a:spAutoFit/>
          </a:bodyPr>
          <a:lstStyle/>
          <a:p>
            <a:pPr algn="just">
              <a:lnSpc>
                <a:spcPts val="3449"/>
              </a:lnSpc>
              <a:spcBef>
                <a:spcPct val="0"/>
              </a:spcBef>
            </a:pPr>
            <a:r>
              <a:rPr lang="en-US" sz="2463" b="1" spc="73" dirty="0">
                <a:solidFill>
                  <a:srgbClr val="000000"/>
                </a:solidFill>
                <a:latin typeface="Poppins Bold"/>
                <a:ea typeface="Poppins Bold"/>
                <a:cs typeface="Poppins Bold"/>
                <a:sym typeface="Poppins Bold"/>
              </a:rPr>
              <a:t>    The use of advanced technologies and modern equipment is impossible without highly qualified specialists who turn available resources into real results.</a:t>
            </a:r>
          </a:p>
        </p:txBody>
      </p:sp>
      <p:sp>
        <p:nvSpPr>
          <p:cNvPr id="13" name="TextBox 13"/>
          <p:cNvSpPr txBox="1"/>
          <p:nvPr/>
        </p:nvSpPr>
        <p:spPr>
          <a:xfrm>
            <a:off x="4010" y="293612"/>
            <a:ext cx="11314340" cy="730969"/>
          </a:xfrm>
          <a:prstGeom prst="rect">
            <a:avLst/>
          </a:prstGeom>
        </p:spPr>
        <p:txBody>
          <a:bodyPr lIns="0" tIns="0" rIns="0" bIns="0" rtlCol="0" anchor="t">
            <a:spAutoFit/>
          </a:bodyPr>
          <a:lstStyle/>
          <a:p>
            <a:pPr algn="ctr">
              <a:lnSpc>
                <a:spcPts val="5742"/>
              </a:lnSpc>
            </a:pPr>
            <a:r>
              <a:rPr lang="en-US" sz="5859" b="1" dirty="0">
                <a:solidFill>
                  <a:srgbClr val="FFDE59"/>
                </a:solidFill>
                <a:latin typeface="Bebas Neue Bold"/>
                <a:ea typeface="Bebas Neue Bold"/>
                <a:cs typeface="Bebas Neue Bold"/>
                <a:sym typeface="Bebas Neue Bold"/>
              </a:rPr>
              <a:t>P</a:t>
            </a:r>
            <a:r>
              <a:rPr lang="en-US" sz="5859" b="1" dirty="0">
                <a:solidFill>
                  <a:schemeClr val="bg1"/>
                </a:solidFill>
                <a:latin typeface="Bebas Neue Bold"/>
                <a:ea typeface="Bebas Neue Bold"/>
                <a:cs typeface="Bebas Neue Bold"/>
                <a:sym typeface="Bebas Neue Bold"/>
              </a:rPr>
              <a:t>ERSONNEL</a:t>
            </a:r>
            <a:r>
              <a:rPr lang="en-US" sz="5859" b="1" dirty="0">
                <a:solidFill>
                  <a:srgbClr val="FFDE59"/>
                </a:solidFill>
                <a:latin typeface="Bebas Neue Bold"/>
                <a:ea typeface="Bebas Neue Bold"/>
                <a:cs typeface="Bebas Neue Bold"/>
                <a:sym typeface="Bebas Neue Bold"/>
              </a:rPr>
              <a:t> AND S</a:t>
            </a:r>
            <a:r>
              <a:rPr lang="en-US" sz="5859" b="1" dirty="0">
                <a:solidFill>
                  <a:schemeClr val="bg1"/>
                </a:solidFill>
                <a:latin typeface="Bebas Neue Bold"/>
                <a:ea typeface="Bebas Neue Bold"/>
                <a:cs typeface="Bebas Neue Bold"/>
                <a:sym typeface="Bebas Neue Bold"/>
              </a:rPr>
              <a:t>OCIAL</a:t>
            </a:r>
            <a:r>
              <a:rPr lang="en-US" sz="5859" b="1" dirty="0">
                <a:solidFill>
                  <a:srgbClr val="FFDE59"/>
                </a:solidFill>
                <a:latin typeface="Bebas Neue Bold"/>
                <a:ea typeface="Bebas Neue Bold"/>
                <a:cs typeface="Bebas Neue Bold"/>
                <a:sym typeface="Bebas Neue Bold"/>
              </a:rPr>
              <a:t> P</a:t>
            </a:r>
            <a:r>
              <a:rPr lang="en-US" sz="5859" b="1" dirty="0">
                <a:solidFill>
                  <a:schemeClr val="bg1"/>
                </a:solidFill>
                <a:latin typeface="Bebas Neue Bold"/>
                <a:ea typeface="Bebas Neue Bold"/>
                <a:cs typeface="Bebas Neue Bold"/>
                <a:sym typeface="Bebas Neue Bold"/>
              </a:rPr>
              <a:t>OLICY</a:t>
            </a:r>
          </a:p>
        </p:txBody>
      </p:sp>
      <p:sp>
        <p:nvSpPr>
          <p:cNvPr id="14" name="TextBox 14"/>
          <p:cNvSpPr txBox="1"/>
          <p:nvPr/>
        </p:nvSpPr>
        <p:spPr>
          <a:xfrm>
            <a:off x="3122604" y="4514120"/>
            <a:ext cx="5073565" cy="557911"/>
          </a:xfrm>
          <a:prstGeom prst="rect">
            <a:avLst/>
          </a:prstGeom>
        </p:spPr>
        <p:txBody>
          <a:bodyPr lIns="0" tIns="0" rIns="0" bIns="0" rtlCol="0" anchor="t">
            <a:spAutoFit/>
          </a:bodyPr>
          <a:lstStyle/>
          <a:p>
            <a:pPr algn="ctr">
              <a:lnSpc>
                <a:spcPts val="4423"/>
              </a:lnSpc>
              <a:spcBef>
                <a:spcPct val="0"/>
              </a:spcBef>
            </a:pPr>
            <a:r>
              <a:rPr lang="en-US" sz="3159" b="1" i="1" u="sng" dirty="0">
                <a:solidFill>
                  <a:srgbClr val="000000"/>
                </a:solidFill>
                <a:latin typeface="Poppins Bold Italics"/>
                <a:ea typeface="Poppins Bold Italics"/>
                <a:cs typeface="Poppins Bold Italics"/>
                <a:sym typeface="Poppins Bold Italics"/>
              </a:rPr>
              <a:t>Social support:</a:t>
            </a:r>
          </a:p>
        </p:txBody>
      </p:sp>
      <p:sp>
        <p:nvSpPr>
          <p:cNvPr id="15" name="TextBox 15"/>
          <p:cNvSpPr txBox="1"/>
          <p:nvPr/>
        </p:nvSpPr>
        <p:spPr>
          <a:xfrm>
            <a:off x="1047678" y="5378069"/>
            <a:ext cx="9592389" cy="415242"/>
          </a:xfrm>
          <a:prstGeom prst="rect">
            <a:avLst/>
          </a:prstGeom>
        </p:spPr>
        <p:txBody>
          <a:bodyPr lIns="0" tIns="0" rIns="0" bIns="0" rtlCol="0" anchor="t">
            <a:spAutoFit/>
          </a:bodyPr>
          <a:lstStyle/>
          <a:p>
            <a:pPr>
              <a:lnSpc>
                <a:spcPts val="3439"/>
              </a:lnSpc>
              <a:spcBef>
                <a:spcPct val="0"/>
              </a:spcBef>
            </a:pPr>
            <a:r>
              <a:rPr lang="en-US" sz="2457" b="1" i="1" dirty="0">
                <a:solidFill>
                  <a:srgbClr val="000000"/>
                </a:solidFill>
                <a:latin typeface="Poppins Bold Italics"/>
                <a:ea typeface="Poppins Bold Italics"/>
                <a:cs typeface="Poppins Bold Italics"/>
                <a:sym typeface="Poppins Bold Italics"/>
              </a:rPr>
              <a:t>provision of rental housing (apartment/dormitory);</a:t>
            </a:r>
          </a:p>
        </p:txBody>
      </p:sp>
      <p:sp>
        <p:nvSpPr>
          <p:cNvPr id="16" name="TextBox 16"/>
          <p:cNvSpPr txBox="1"/>
          <p:nvPr/>
        </p:nvSpPr>
        <p:spPr>
          <a:xfrm>
            <a:off x="1047678" y="6172909"/>
            <a:ext cx="9464159" cy="415242"/>
          </a:xfrm>
          <a:prstGeom prst="rect">
            <a:avLst/>
          </a:prstGeom>
        </p:spPr>
        <p:txBody>
          <a:bodyPr lIns="0" tIns="0" rIns="0" bIns="0" rtlCol="0" anchor="t">
            <a:spAutoFit/>
          </a:bodyPr>
          <a:lstStyle/>
          <a:p>
            <a:pPr>
              <a:lnSpc>
                <a:spcPts val="3439"/>
              </a:lnSpc>
              <a:spcBef>
                <a:spcPct val="0"/>
              </a:spcBef>
            </a:pPr>
            <a:r>
              <a:rPr lang="en-US" sz="2457" b="1" i="1" dirty="0">
                <a:solidFill>
                  <a:srgbClr val="000000"/>
                </a:solidFill>
                <a:latin typeface="Poppins Bold Italics"/>
                <a:ea typeface="Poppins Bold Italics"/>
                <a:cs typeface="Poppins Bold Italics"/>
                <a:sym typeface="Poppins Bold Italics"/>
              </a:rPr>
              <a:t>free complex meals in the private canteen</a:t>
            </a:r>
          </a:p>
        </p:txBody>
      </p:sp>
      <p:sp>
        <p:nvSpPr>
          <p:cNvPr id="17" name="TextBox 17"/>
          <p:cNvSpPr txBox="1"/>
          <p:nvPr/>
        </p:nvSpPr>
        <p:spPr>
          <a:xfrm>
            <a:off x="1047678" y="6966081"/>
            <a:ext cx="10289858" cy="415242"/>
          </a:xfrm>
          <a:prstGeom prst="rect">
            <a:avLst/>
          </a:prstGeom>
        </p:spPr>
        <p:txBody>
          <a:bodyPr lIns="0" tIns="0" rIns="0" bIns="0" rtlCol="0" anchor="t">
            <a:spAutoFit/>
          </a:bodyPr>
          <a:lstStyle/>
          <a:p>
            <a:pPr>
              <a:lnSpc>
                <a:spcPts val="3439"/>
              </a:lnSpc>
              <a:spcBef>
                <a:spcPct val="0"/>
              </a:spcBef>
            </a:pPr>
            <a:r>
              <a:rPr lang="en-US" sz="2457" b="1" i="1" dirty="0">
                <a:solidFill>
                  <a:srgbClr val="000000"/>
                </a:solidFill>
                <a:latin typeface="Poppins Bold Italics"/>
                <a:ea typeface="Poppins Bold Italics"/>
                <a:cs typeface="Poppins Bold Italics"/>
                <a:sym typeface="Poppins Bold Italics"/>
              </a:rPr>
              <a:t>delivery by official transport to the place of work and back;</a:t>
            </a:r>
          </a:p>
        </p:txBody>
      </p:sp>
      <p:sp>
        <p:nvSpPr>
          <p:cNvPr id="18" name="TextBox 18"/>
          <p:cNvSpPr txBox="1"/>
          <p:nvPr/>
        </p:nvSpPr>
        <p:spPr>
          <a:xfrm>
            <a:off x="1028700" y="7801523"/>
            <a:ext cx="11144796" cy="415242"/>
          </a:xfrm>
          <a:prstGeom prst="rect">
            <a:avLst/>
          </a:prstGeom>
        </p:spPr>
        <p:txBody>
          <a:bodyPr lIns="0" tIns="0" rIns="0" bIns="0" rtlCol="0" anchor="t">
            <a:spAutoFit/>
          </a:bodyPr>
          <a:lstStyle/>
          <a:p>
            <a:pPr>
              <a:lnSpc>
                <a:spcPts val="3439"/>
              </a:lnSpc>
              <a:spcBef>
                <a:spcPct val="0"/>
              </a:spcBef>
            </a:pPr>
            <a:r>
              <a:rPr lang="en-US" sz="2457" b="1" i="1" dirty="0">
                <a:solidFill>
                  <a:srgbClr val="000000"/>
                </a:solidFill>
                <a:latin typeface="Poppins Bold Italics"/>
                <a:ea typeface="Poppins Bold Italics"/>
                <a:cs typeface="Poppins Bold Italics"/>
                <a:sym typeface="Poppins Bold Italics"/>
              </a:rPr>
              <a:t>other types of payments and social support.</a:t>
            </a:r>
          </a:p>
        </p:txBody>
      </p:sp>
      <p:sp>
        <p:nvSpPr>
          <p:cNvPr id="19" name="Freeform 19"/>
          <p:cNvSpPr/>
          <p:nvPr/>
        </p:nvSpPr>
        <p:spPr>
          <a:xfrm>
            <a:off x="235897" y="5376722"/>
            <a:ext cx="604771" cy="601327"/>
          </a:xfrm>
          <a:custGeom>
            <a:avLst/>
            <a:gdLst/>
            <a:ahLst/>
            <a:cxnLst/>
            <a:rect l="l" t="t" r="r" b="b"/>
            <a:pathLst>
              <a:path w="604771" h="601327">
                <a:moveTo>
                  <a:pt x="0" y="0"/>
                </a:moveTo>
                <a:lnTo>
                  <a:pt x="604771" y="0"/>
                </a:lnTo>
                <a:lnTo>
                  <a:pt x="604771" y="601327"/>
                </a:lnTo>
                <a:lnTo>
                  <a:pt x="0" y="6013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Freeform 20"/>
          <p:cNvSpPr/>
          <p:nvPr/>
        </p:nvSpPr>
        <p:spPr>
          <a:xfrm>
            <a:off x="235897" y="6131553"/>
            <a:ext cx="604771" cy="601327"/>
          </a:xfrm>
          <a:custGeom>
            <a:avLst/>
            <a:gdLst/>
            <a:ahLst/>
            <a:cxnLst/>
            <a:rect l="l" t="t" r="r" b="b"/>
            <a:pathLst>
              <a:path w="604771" h="601327">
                <a:moveTo>
                  <a:pt x="0" y="0"/>
                </a:moveTo>
                <a:lnTo>
                  <a:pt x="604771" y="0"/>
                </a:lnTo>
                <a:lnTo>
                  <a:pt x="604771" y="601327"/>
                </a:lnTo>
                <a:lnTo>
                  <a:pt x="0" y="6013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1" name="Freeform 21"/>
          <p:cNvSpPr/>
          <p:nvPr/>
        </p:nvSpPr>
        <p:spPr>
          <a:xfrm>
            <a:off x="235897" y="6924725"/>
            <a:ext cx="604771" cy="601327"/>
          </a:xfrm>
          <a:custGeom>
            <a:avLst/>
            <a:gdLst/>
            <a:ahLst/>
            <a:cxnLst/>
            <a:rect l="l" t="t" r="r" b="b"/>
            <a:pathLst>
              <a:path w="604771" h="601327">
                <a:moveTo>
                  <a:pt x="0" y="0"/>
                </a:moveTo>
                <a:lnTo>
                  <a:pt x="604771" y="0"/>
                </a:lnTo>
                <a:lnTo>
                  <a:pt x="604771" y="601327"/>
                </a:lnTo>
                <a:lnTo>
                  <a:pt x="0" y="6013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2" name="Freeform 22"/>
          <p:cNvSpPr/>
          <p:nvPr/>
        </p:nvSpPr>
        <p:spPr>
          <a:xfrm>
            <a:off x="235897" y="7760168"/>
            <a:ext cx="604771" cy="601327"/>
          </a:xfrm>
          <a:custGeom>
            <a:avLst/>
            <a:gdLst/>
            <a:ahLst/>
            <a:cxnLst/>
            <a:rect l="l" t="t" r="r" b="b"/>
            <a:pathLst>
              <a:path w="604771" h="601327">
                <a:moveTo>
                  <a:pt x="0" y="0"/>
                </a:moveTo>
                <a:lnTo>
                  <a:pt x="604771" y="0"/>
                </a:lnTo>
                <a:lnTo>
                  <a:pt x="604771" y="601327"/>
                </a:lnTo>
                <a:lnTo>
                  <a:pt x="0" y="6013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23" name="Group 23"/>
          <p:cNvGrpSpPr/>
          <p:nvPr/>
        </p:nvGrpSpPr>
        <p:grpSpPr>
          <a:xfrm>
            <a:off x="416494" y="8485320"/>
            <a:ext cx="10747964" cy="1468806"/>
            <a:chOff x="0" y="0"/>
            <a:chExt cx="2830740" cy="386846"/>
          </a:xfrm>
        </p:grpSpPr>
        <p:sp>
          <p:nvSpPr>
            <p:cNvPr id="24" name="Freeform 24"/>
            <p:cNvSpPr/>
            <p:nvPr/>
          </p:nvSpPr>
          <p:spPr>
            <a:xfrm>
              <a:off x="0" y="0"/>
              <a:ext cx="2830739" cy="386846"/>
            </a:xfrm>
            <a:custGeom>
              <a:avLst/>
              <a:gdLst/>
              <a:ahLst/>
              <a:cxnLst/>
              <a:rect l="l" t="t" r="r" b="b"/>
              <a:pathLst>
                <a:path w="2830739" h="386846">
                  <a:moveTo>
                    <a:pt x="19449" y="0"/>
                  </a:moveTo>
                  <a:lnTo>
                    <a:pt x="2811291" y="0"/>
                  </a:lnTo>
                  <a:cubicBezTo>
                    <a:pt x="2816449" y="0"/>
                    <a:pt x="2821396" y="2049"/>
                    <a:pt x="2825043" y="5696"/>
                  </a:cubicBezTo>
                  <a:cubicBezTo>
                    <a:pt x="2828690" y="9344"/>
                    <a:pt x="2830739" y="14290"/>
                    <a:pt x="2830739" y="19449"/>
                  </a:cubicBezTo>
                  <a:lnTo>
                    <a:pt x="2830739" y="367397"/>
                  </a:lnTo>
                  <a:cubicBezTo>
                    <a:pt x="2830739" y="372556"/>
                    <a:pt x="2828690" y="377502"/>
                    <a:pt x="2825043" y="381150"/>
                  </a:cubicBezTo>
                  <a:cubicBezTo>
                    <a:pt x="2821396" y="384797"/>
                    <a:pt x="2816449" y="386846"/>
                    <a:pt x="2811291" y="386846"/>
                  </a:cubicBezTo>
                  <a:lnTo>
                    <a:pt x="19449" y="386846"/>
                  </a:lnTo>
                  <a:cubicBezTo>
                    <a:pt x="14290" y="386846"/>
                    <a:pt x="9344" y="384797"/>
                    <a:pt x="5696" y="381150"/>
                  </a:cubicBezTo>
                  <a:cubicBezTo>
                    <a:pt x="2049" y="377502"/>
                    <a:pt x="0" y="372556"/>
                    <a:pt x="0" y="367397"/>
                  </a:cubicBezTo>
                  <a:lnTo>
                    <a:pt x="0" y="19449"/>
                  </a:lnTo>
                  <a:cubicBezTo>
                    <a:pt x="0" y="14290"/>
                    <a:pt x="2049" y="9344"/>
                    <a:pt x="5696" y="5696"/>
                  </a:cubicBezTo>
                  <a:cubicBezTo>
                    <a:pt x="9344" y="2049"/>
                    <a:pt x="14290" y="0"/>
                    <a:pt x="19449" y="0"/>
                  </a:cubicBezTo>
                  <a:close/>
                </a:path>
              </a:pathLst>
            </a:custGeom>
            <a:solidFill>
              <a:srgbClr val="FFDE59">
                <a:alpha val="85882"/>
              </a:srgbClr>
            </a:solidFill>
          </p:spPr>
        </p:sp>
        <p:sp>
          <p:nvSpPr>
            <p:cNvPr id="25" name="TextBox 25"/>
            <p:cNvSpPr txBox="1"/>
            <p:nvPr/>
          </p:nvSpPr>
          <p:spPr>
            <a:xfrm>
              <a:off x="0" y="-76200"/>
              <a:ext cx="2830740" cy="463046"/>
            </a:xfrm>
            <a:prstGeom prst="rect">
              <a:avLst/>
            </a:prstGeom>
          </p:spPr>
          <p:txBody>
            <a:bodyPr lIns="50800" tIns="50800" rIns="50800" bIns="50800" rtlCol="0" anchor="ctr"/>
            <a:lstStyle/>
            <a:p>
              <a:pPr algn="r">
                <a:lnSpc>
                  <a:spcPts val="3589"/>
                </a:lnSpc>
              </a:pPr>
              <a:endParaRPr/>
            </a:p>
          </p:txBody>
        </p:sp>
      </p:grpSp>
      <p:sp>
        <p:nvSpPr>
          <p:cNvPr id="26" name="TextBox 26"/>
          <p:cNvSpPr txBox="1"/>
          <p:nvPr/>
        </p:nvSpPr>
        <p:spPr>
          <a:xfrm>
            <a:off x="416494" y="8666295"/>
            <a:ext cx="10747964" cy="1125906"/>
          </a:xfrm>
          <a:prstGeom prst="rect">
            <a:avLst/>
          </a:prstGeom>
        </p:spPr>
        <p:txBody>
          <a:bodyPr lIns="0" tIns="0" rIns="0" bIns="0" rtlCol="0" anchor="t">
            <a:spAutoFit/>
          </a:bodyPr>
          <a:lstStyle/>
          <a:p>
            <a:pPr algn="ctr">
              <a:lnSpc>
                <a:spcPts val="3042"/>
              </a:lnSpc>
            </a:pPr>
            <a:r>
              <a:rPr lang="en-US" sz="2173" b="1" i="1" dirty="0">
                <a:solidFill>
                  <a:srgbClr val="000000"/>
                </a:solidFill>
                <a:latin typeface="Open Sans Bold Italics"/>
                <a:ea typeface="Open Sans Bold Italics"/>
                <a:cs typeface="Open Sans Bold Italics"/>
                <a:sym typeface="Open Sans Bold Italics"/>
              </a:rPr>
              <a:t>Ideological work is carried out in the labor collective </a:t>
            </a:r>
            <a:r>
              <a:rPr lang="en-US" sz="2173" i="1" dirty="0">
                <a:solidFill>
                  <a:srgbClr val="000000"/>
                </a:solidFill>
                <a:latin typeface="Open Sans Bold Italics"/>
                <a:ea typeface="Open Sans Bold Italics"/>
                <a:cs typeface="Open Sans Bold Italics"/>
                <a:sym typeface="Open Sans Bold Italics"/>
              </a:rPr>
              <a:t>aimed at fostering patriotism, strengthening unity in society, striving for creativity, and mutual trust between the state and society.</a:t>
            </a:r>
            <a:endParaRPr lang="en-US" sz="2173" i="1" dirty="0">
              <a:solidFill>
                <a:srgbClr val="000000"/>
              </a:solidFill>
              <a:latin typeface="Open Sans Italics"/>
              <a:ea typeface="Open Sans Italics"/>
              <a:cs typeface="Open Sans Italics"/>
              <a:sym typeface="Open Sans Italics"/>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701638" y="7832219"/>
            <a:ext cx="2322157" cy="2423608"/>
          </a:xfrm>
          <a:custGeom>
            <a:avLst/>
            <a:gdLst/>
            <a:ahLst/>
            <a:cxnLst/>
            <a:rect l="l" t="t" r="r" b="b"/>
            <a:pathLst>
              <a:path w="2322157" h="2423608">
                <a:moveTo>
                  <a:pt x="0" y="0"/>
                </a:moveTo>
                <a:lnTo>
                  <a:pt x="2322158" y="0"/>
                </a:lnTo>
                <a:lnTo>
                  <a:pt x="2322158" y="2423608"/>
                </a:lnTo>
                <a:lnTo>
                  <a:pt x="0" y="2423608"/>
                </a:lnTo>
                <a:lnTo>
                  <a:pt x="0" y="0"/>
                </a:lnTo>
                <a:close/>
              </a:path>
            </a:pathLst>
          </a:custGeom>
          <a:blipFill>
            <a:blip r:embed="rId2"/>
            <a:stretch>
              <a:fillRect l="-4368"/>
            </a:stretch>
          </a:blipFill>
        </p:spPr>
      </p:sp>
      <p:sp>
        <p:nvSpPr>
          <p:cNvPr id="3" name="Freeform 3"/>
          <p:cNvSpPr/>
          <p:nvPr/>
        </p:nvSpPr>
        <p:spPr>
          <a:xfrm>
            <a:off x="0" y="-87958"/>
            <a:ext cx="7800380" cy="10462915"/>
          </a:xfrm>
          <a:custGeom>
            <a:avLst/>
            <a:gdLst/>
            <a:ahLst/>
            <a:cxnLst/>
            <a:rect l="l" t="t" r="r" b="b"/>
            <a:pathLst>
              <a:path w="7800380" h="10462915">
                <a:moveTo>
                  <a:pt x="0" y="0"/>
                </a:moveTo>
                <a:lnTo>
                  <a:pt x="7800380" y="0"/>
                </a:lnTo>
                <a:lnTo>
                  <a:pt x="7800380" y="10462916"/>
                </a:lnTo>
                <a:lnTo>
                  <a:pt x="0" y="10462916"/>
                </a:lnTo>
                <a:lnTo>
                  <a:pt x="0" y="0"/>
                </a:lnTo>
                <a:close/>
              </a:path>
            </a:pathLst>
          </a:custGeom>
          <a:blipFill>
            <a:blip r:embed="rId3"/>
            <a:stretch>
              <a:fillRect l="-117430" r="-44719"/>
            </a:stretch>
          </a:blipFill>
        </p:spPr>
      </p:sp>
      <p:sp>
        <p:nvSpPr>
          <p:cNvPr id="4" name="TextBox 4"/>
          <p:cNvSpPr txBox="1"/>
          <p:nvPr/>
        </p:nvSpPr>
        <p:spPr>
          <a:xfrm>
            <a:off x="7437435" y="196533"/>
            <a:ext cx="10850565" cy="1619033"/>
          </a:xfrm>
          <a:prstGeom prst="rect">
            <a:avLst/>
          </a:prstGeom>
        </p:spPr>
        <p:txBody>
          <a:bodyPr lIns="0" tIns="0" rIns="0" bIns="0" rtlCol="0" anchor="t">
            <a:spAutoFit/>
          </a:bodyPr>
          <a:lstStyle/>
          <a:p>
            <a:pPr algn="ctr">
              <a:lnSpc>
                <a:spcPts val="4340"/>
              </a:lnSpc>
            </a:pPr>
            <a:r>
              <a:rPr lang="en-US" sz="3100" b="1" dirty="0">
                <a:solidFill>
                  <a:srgbClr val="000000"/>
                </a:solidFill>
                <a:latin typeface="Open Sans Bold"/>
                <a:ea typeface="Open Sans Bold"/>
                <a:cs typeface="Open Sans Bold"/>
                <a:sym typeface="Open Sans Bold"/>
              </a:rPr>
              <a:t>CLOSED JOINT-STOCK COMPANY</a:t>
            </a:r>
          </a:p>
          <a:p>
            <a:pPr algn="ctr">
              <a:lnSpc>
                <a:spcPts val="4340"/>
              </a:lnSpc>
            </a:pPr>
            <a:r>
              <a:rPr lang="en-US" sz="3100" b="1">
                <a:solidFill>
                  <a:srgbClr val="000000"/>
                </a:solidFill>
                <a:latin typeface="Open Sans Bold"/>
                <a:ea typeface="Open Sans Bold"/>
                <a:cs typeface="Open Sans Bold"/>
                <a:sym typeface="Open Sans Bold"/>
              </a:rPr>
              <a:t>“BELARUSIAN </a:t>
            </a:r>
            <a:r>
              <a:rPr lang="en-US" sz="3100" b="1" dirty="0">
                <a:solidFill>
                  <a:srgbClr val="000000"/>
                </a:solidFill>
                <a:latin typeface="Open Sans Bold"/>
                <a:ea typeface="Open Sans Bold"/>
                <a:cs typeface="Open Sans Bold"/>
                <a:sym typeface="Open Sans Bold"/>
              </a:rPr>
              <a:t>NATIONAL </a:t>
            </a:r>
            <a:br>
              <a:rPr lang="en-US" sz="3100" b="1" dirty="0">
                <a:solidFill>
                  <a:srgbClr val="000000"/>
                </a:solidFill>
                <a:latin typeface="Open Sans Bold"/>
                <a:ea typeface="Open Sans Bold"/>
                <a:cs typeface="Open Sans Bold"/>
                <a:sym typeface="Open Sans Bold"/>
              </a:rPr>
            </a:br>
            <a:r>
              <a:rPr lang="en-US" sz="3100" b="1" dirty="0">
                <a:solidFill>
                  <a:srgbClr val="000000"/>
                </a:solidFill>
                <a:latin typeface="Open Sans Bold"/>
                <a:ea typeface="Open Sans Bold"/>
                <a:cs typeface="Open Sans Bold"/>
                <a:sym typeface="Open Sans Bold"/>
              </a:rPr>
              <a:t>BIOTECHNOLOGY CORPORATION”</a:t>
            </a:r>
          </a:p>
        </p:txBody>
      </p:sp>
      <p:sp>
        <p:nvSpPr>
          <p:cNvPr id="5" name="TextBox 5"/>
          <p:cNvSpPr txBox="1"/>
          <p:nvPr/>
        </p:nvSpPr>
        <p:spPr>
          <a:xfrm>
            <a:off x="7940733" y="2129335"/>
            <a:ext cx="9843969" cy="2585540"/>
          </a:xfrm>
          <a:prstGeom prst="rect">
            <a:avLst/>
          </a:prstGeom>
        </p:spPr>
        <p:txBody>
          <a:bodyPr lIns="0" tIns="0" rIns="0" bIns="0" rtlCol="0" anchor="t">
            <a:spAutoFit/>
          </a:bodyPr>
          <a:lstStyle/>
          <a:p>
            <a:pPr algn="ctr">
              <a:lnSpc>
                <a:spcPts val="3439"/>
              </a:lnSpc>
              <a:spcBef>
                <a:spcPct val="0"/>
              </a:spcBef>
            </a:pPr>
            <a:r>
              <a:rPr lang="en-US" sz="2457" b="1" dirty="0">
                <a:solidFill>
                  <a:srgbClr val="000000"/>
                </a:solidFill>
                <a:latin typeface="Poppins Bold"/>
                <a:ea typeface="Poppins Bold"/>
                <a:cs typeface="Poppins Bold"/>
                <a:sym typeface="Poppins Bold"/>
              </a:rPr>
              <a:t>Legal/postal address:</a:t>
            </a:r>
          </a:p>
          <a:p>
            <a:pPr algn="ctr">
              <a:lnSpc>
                <a:spcPts val="3439"/>
              </a:lnSpc>
              <a:spcBef>
                <a:spcPct val="0"/>
              </a:spcBef>
            </a:pPr>
            <a:r>
              <a:rPr lang="en-US" sz="2457" dirty="0">
                <a:solidFill>
                  <a:srgbClr val="000000"/>
                </a:solidFill>
                <a:latin typeface="Poppins"/>
                <a:ea typeface="Poppins"/>
                <a:cs typeface="Poppins"/>
                <a:sym typeface="Poppins"/>
              </a:rPr>
              <a:t>222860, Minsk region, </a:t>
            </a:r>
            <a:r>
              <a:rPr lang="en-US" sz="2457" dirty="0" err="1">
                <a:solidFill>
                  <a:srgbClr val="000000"/>
                </a:solidFill>
                <a:latin typeface="Poppins"/>
                <a:ea typeface="Poppins"/>
                <a:cs typeface="Poppins"/>
                <a:sym typeface="Poppins"/>
              </a:rPr>
              <a:t>Pukhovichi</a:t>
            </a:r>
            <a:r>
              <a:rPr lang="en-US" sz="2457" dirty="0">
                <a:solidFill>
                  <a:srgbClr val="000000"/>
                </a:solidFill>
                <a:latin typeface="Poppins"/>
                <a:ea typeface="Poppins"/>
                <a:cs typeface="Poppins"/>
                <a:sym typeface="Poppins"/>
              </a:rPr>
              <a:t> district, </a:t>
            </a:r>
            <a:r>
              <a:rPr lang="en-US" sz="2457" dirty="0" err="1">
                <a:solidFill>
                  <a:srgbClr val="000000"/>
                </a:solidFill>
                <a:latin typeface="Poppins"/>
                <a:ea typeface="Poppins"/>
                <a:cs typeface="Poppins"/>
                <a:sym typeface="Poppins"/>
              </a:rPr>
              <a:t>Dukorsky</a:t>
            </a:r>
            <a:r>
              <a:rPr lang="en-US" sz="2457" dirty="0">
                <a:solidFill>
                  <a:srgbClr val="000000"/>
                </a:solidFill>
                <a:latin typeface="Poppins"/>
                <a:ea typeface="Poppins"/>
                <a:cs typeface="Poppins"/>
                <a:sym typeface="Poppins"/>
              </a:rPr>
              <a:t> v/s,27</a:t>
            </a:r>
          </a:p>
          <a:p>
            <a:pPr algn="ctr">
              <a:lnSpc>
                <a:spcPts val="3439"/>
              </a:lnSpc>
              <a:spcBef>
                <a:spcPct val="0"/>
              </a:spcBef>
            </a:pPr>
            <a:endParaRPr lang="en-US" sz="2457" dirty="0">
              <a:solidFill>
                <a:srgbClr val="000000"/>
              </a:solidFill>
              <a:latin typeface="Poppins"/>
              <a:ea typeface="Poppins"/>
              <a:cs typeface="Poppins"/>
              <a:sym typeface="Poppins"/>
            </a:endParaRPr>
          </a:p>
          <a:p>
            <a:pPr algn="ctr">
              <a:lnSpc>
                <a:spcPts val="3439"/>
              </a:lnSpc>
              <a:spcBef>
                <a:spcPct val="0"/>
              </a:spcBef>
            </a:pPr>
            <a:r>
              <a:rPr lang="en-US" sz="2457" b="1" dirty="0">
                <a:solidFill>
                  <a:srgbClr val="000000"/>
                </a:solidFill>
                <a:latin typeface="Poppins Bold"/>
                <a:ea typeface="Poppins Bold"/>
                <a:cs typeface="Poppins Bold"/>
                <a:sym typeface="Poppins Bold"/>
              </a:rPr>
              <a:t>Phone/Fax number:</a:t>
            </a:r>
          </a:p>
          <a:p>
            <a:pPr algn="ctr">
              <a:lnSpc>
                <a:spcPts val="3439"/>
              </a:lnSpc>
              <a:spcBef>
                <a:spcPct val="0"/>
              </a:spcBef>
            </a:pPr>
            <a:r>
              <a:rPr lang="en-US" sz="2457" dirty="0">
                <a:solidFill>
                  <a:srgbClr val="000000"/>
                </a:solidFill>
                <a:latin typeface="Poppins"/>
                <a:ea typeface="Poppins"/>
                <a:cs typeface="Poppins"/>
                <a:sym typeface="Poppins"/>
              </a:rPr>
              <a:t>+375 17 555 40 52/+375 17 555 40 51</a:t>
            </a:r>
          </a:p>
          <a:p>
            <a:pPr algn="ctr">
              <a:lnSpc>
                <a:spcPts val="3439"/>
              </a:lnSpc>
              <a:spcBef>
                <a:spcPct val="0"/>
              </a:spcBef>
            </a:pPr>
            <a:r>
              <a:rPr lang="en-US" sz="2457" b="1" dirty="0">
                <a:solidFill>
                  <a:srgbClr val="000000"/>
                </a:solidFill>
                <a:latin typeface="Poppins Bold"/>
                <a:ea typeface="Poppins Bold"/>
                <a:cs typeface="Poppins Bold"/>
                <a:sym typeface="Poppins Bold"/>
              </a:rPr>
              <a:t> E-mail: </a:t>
            </a:r>
            <a:r>
              <a:rPr lang="en-US" sz="2457" dirty="0">
                <a:solidFill>
                  <a:srgbClr val="000000"/>
                </a:solidFill>
                <a:latin typeface="Poppins"/>
                <a:ea typeface="Poppins"/>
                <a:cs typeface="Poppins"/>
                <a:sym typeface="Poppins"/>
              </a:rPr>
              <a:t>info@bnbc.by</a:t>
            </a:r>
          </a:p>
        </p:txBody>
      </p:sp>
      <p:sp>
        <p:nvSpPr>
          <p:cNvPr id="6" name="TextBox 6"/>
          <p:cNvSpPr txBox="1"/>
          <p:nvPr/>
        </p:nvSpPr>
        <p:spPr>
          <a:xfrm>
            <a:off x="10143568" y="5203578"/>
            <a:ext cx="5438299" cy="2595326"/>
          </a:xfrm>
          <a:prstGeom prst="rect">
            <a:avLst/>
          </a:prstGeom>
        </p:spPr>
        <p:txBody>
          <a:bodyPr lIns="0" tIns="0" rIns="0" bIns="0" rtlCol="0" anchor="t">
            <a:spAutoFit/>
          </a:bodyPr>
          <a:lstStyle/>
          <a:p>
            <a:pPr algn="ctr">
              <a:lnSpc>
                <a:spcPts val="3439"/>
              </a:lnSpc>
              <a:spcBef>
                <a:spcPct val="0"/>
              </a:spcBef>
            </a:pPr>
            <a:r>
              <a:rPr lang="en-US" sz="2457" b="1" dirty="0">
                <a:solidFill>
                  <a:srgbClr val="000000"/>
                </a:solidFill>
                <a:latin typeface="Poppins Bold"/>
                <a:ea typeface="Poppins Bold"/>
                <a:cs typeface="Poppins Bold"/>
                <a:sym typeface="Poppins Bold"/>
              </a:rPr>
              <a:t>Sales Department</a:t>
            </a:r>
          </a:p>
          <a:p>
            <a:pPr algn="ctr">
              <a:lnSpc>
                <a:spcPts val="3439"/>
              </a:lnSpc>
              <a:spcBef>
                <a:spcPct val="0"/>
              </a:spcBef>
            </a:pPr>
            <a:r>
              <a:rPr lang="en-US" sz="2457" dirty="0">
                <a:solidFill>
                  <a:srgbClr val="000000"/>
                </a:solidFill>
                <a:latin typeface="Poppins"/>
                <a:ea typeface="Poppins"/>
                <a:cs typeface="Poppins"/>
                <a:sym typeface="Poppins"/>
              </a:rPr>
              <a:t>E-mail: salesdepartment@bnbc.by</a:t>
            </a:r>
          </a:p>
          <a:p>
            <a:pPr algn="ctr">
              <a:lnSpc>
                <a:spcPts val="3439"/>
              </a:lnSpc>
              <a:spcBef>
                <a:spcPct val="0"/>
              </a:spcBef>
            </a:pPr>
            <a:r>
              <a:rPr lang="en-US" sz="2457" dirty="0">
                <a:solidFill>
                  <a:srgbClr val="000000"/>
                </a:solidFill>
                <a:latin typeface="Poppins"/>
                <a:ea typeface="Poppins"/>
                <a:cs typeface="Poppins"/>
                <a:sym typeface="Poppins"/>
              </a:rPr>
              <a:t>+375 17 134 91 31</a:t>
            </a:r>
          </a:p>
          <a:p>
            <a:pPr algn="ctr">
              <a:lnSpc>
                <a:spcPts val="3439"/>
              </a:lnSpc>
              <a:spcBef>
                <a:spcPct val="0"/>
              </a:spcBef>
            </a:pPr>
            <a:r>
              <a:rPr lang="en-US" sz="2457" dirty="0">
                <a:solidFill>
                  <a:srgbClr val="000000"/>
                </a:solidFill>
                <a:latin typeface="Poppins"/>
                <a:ea typeface="Poppins"/>
                <a:cs typeface="Poppins"/>
                <a:sym typeface="Poppins"/>
              </a:rPr>
              <a:t>+375 17 134 91 32</a:t>
            </a:r>
          </a:p>
          <a:p>
            <a:pPr algn="ctr">
              <a:lnSpc>
                <a:spcPts val="3439"/>
              </a:lnSpc>
              <a:spcBef>
                <a:spcPct val="0"/>
              </a:spcBef>
            </a:pPr>
            <a:r>
              <a:rPr lang="en-US" sz="2457" dirty="0">
                <a:solidFill>
                  <a:srgbClr val="000000"/>
                </a:solidFill>
                <a:latin typeface="Poppins"/>
                <a:ea typeface="Poppins"/>
                <a:cs typeface="Poppins"/>
                <a:sym typeface="Poppins"/>
              </a:rPr>
              <a:t> +375 17 134 91 33</a:t>
            </a:r>
          </a:p>
        </p:txBody>
      </p:sp>
    </p:spTree>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TotalTime>
  <Words>1324</Words>
  <Application>Microsoft Office PowerPoint</Application>
  <PresentationFormat>Произвольный</PresentationFormat>
  <Paragraphs>206</Paragraphs>
  <Slides>13</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13</vt:i4>
      </vt:variant>
    </vt:vector>
  </HeadingPairs>
  <TitlesOfParts>
    <vt:vector size="24" baseType="lpstr">
      <vt:lpstr>Calibri</vt:lpstr>
      <vt:lpstr>Poppins Bold Italics</vt:lpstr>
      <vt:lpstr>Open Sans Bold Italics</vt:lpstr>
      <vt:lpstr>Open Sans Bold</vt:lpstr>
      <vt:lpstr>Bebas Neue Bold</vt:lpstr>
      <vt:lpstr>Poppins Bold</vt:lpstr>
      <vt:lpstr>Arial</vt:lpstr>
      <vt:lpstr>Open Sans Italics</vt:lpstr>
      <vt:lpstr>Poppins</vt:lpstr>
      <vt:lpstr>Poppins Italics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ЗАО БНБК</dc:title>
  <dc:creator>BNBC2025</dc:creator>
  <cp:lastModifiedBy>user</cp:lastModifiedBy>
  <cp:revision>15</cp:revision>
  <dcterms:created xsi:type="dcterms:W3CDTF">2006-08-16T00:00:00Z</dcterms:created>
  <dcterms:modified xsi:type="dcterms:W3CDTF">2026-09-21T12:49:58Z</dcterms:modified>
  <dc:identifier>DAGqDIo2UVw</dc:identifier>
</cp:coreProperties>
</file>